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570" r:id="rId2"/>
    <p:sldId id="567" r:id="rId3"/>
    <p:sldId id="571" r:id="rId4"/>
    <p:sldId id="472" r:id="rId5"/>
    <p:sldId id="473" r:id="rId6"/>
    <p:sldId id="474" r:id="rId7"/>
    <p:sldId id="475" r:id="rId8"/>
    <p:sldId id="476" r:id="rId9"/>
    <p:sldId id="477" r:id="rId10"/>
    <p:sldId id="478" r:id="rId11"/>
    <p:sldId id="569" r:id="rId12"/>
    <p:sldId id="720" r:id="rId13"/>
    <p:sldId id="955" r:id="rId14"/>
    <p:sldId id="509" r:id="rId15"/>
    <p:sldId id="956" r:id="rId16"/>
    <p:sldId id="482" r:id="rId17"/>
    <p:sldId id="584" r:id="rId18"/>
    <p:sldId id="487" r:id="rId19"/>
    <p:sldId id="491" r:id="rId20"/>
    <p:sldId id="1052" r:id="rId21"/>
    <p:sldId id="586" r:id="rId22"/>
    <p:sldId id="575" r:id="rId23"/>
    <p:sldId id="495" r:id="rId24"/>
    <p:sldId id="383" r:id="rId25"/>
    <p:sldId id="589" r:id="rId26"/>
    <p:sldId id="1018" r:id="rId27"/>
    <p:sldId id="1055" r:id="rId28"/>
    <p:sldId id="1056" r:id="rId29"/>
    <p:sldId id="580" r:id="rId30"/>
    <p:sldId id="1019" r:id="rId31"/>
    <p:sldId id="257" r:id="rId32"/>
    <p:sldId id="258" r:id="rId33"/>
    <p:sldId id="508" r:id="rId34"/>
    <p:sldId id="261" r:id="rId35"/>
    <p:sldId id="1053" r:id="rId36"/>
    <p:sldId id="510" r:id="rId37"/>
    <p:sldId id="511" r:id="rId38"/>
    <p:sldId id="262" r:id="rId39"/>
    <p:sldId id="512" r:id="rId40"/>
    <p:sldId id="513" r:id="rId41"/>
    <p:sldId id="514" r:id="rId42"/>
    <p:sldId id="1054" r:id="rId4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30"/>
    <p:restoredTop sz="96327" autoAdjust="0"/>
  </p:normalViewPr>
  <p:slideViewPr>
    <p:cSldViewPr>
      <p:cViewPr varScale="1">
        <p:scale>
          <a:sx n="171" d="100"/>
          <a:sy n="171" d="100"/>
        </p:scale>
        <p:origin x="848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D1FF30-4865-4AD6-9868-A5080475972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562B68E-FC1E-415D-AD17-44883D661993}">
      <dgm:prSet phldrT="[文本]"/>
      <dgm:spPr/>
      <dgm:t>
        <a:bodyPr/>
        <a:lstStyle/>
        <a:p>
          <a:r>
            <a:rPr lang="zh-CN" altLang="en-US" dirty="0"/>
            <a:t>原始文明</a:t>
          </a:r>
        </a:p>
      </dgm:t>
    </dgm:pt>
    <dgm:pt modelId="{8831A803-2293-4FAF-9FB8-941F7165C35A}" type="parTrans" cxnId="{20FF40AA-9B09-4AF7-B20C-BC11A58E1933}">
      <dgm:prSet/>
      <dgm:spPr/>
      <dgm:t>
        <a:bodyPr/>
        <a:lstStyle/>
        <a:p>
          <a:endParaRPr lang="zh-CN" altLang="en-US"/>
        </a:p>
      </dgm:t>
    </dgm:pt>
    <dgm:pt modelId="{BA62DBAE-2198-47A9-94CF-3EE39A6F0E6B}" type="sibTrans" cxnId="{20FF40AA-9B09-4AF7-B20C-BC11A58E1933}">
      <dgm:prSet/>
      <dgm:spPr/>
      <dgm:t>
        <a:bodyPr/>
        <a:lstStyle/>
        <a:p>
          <a:endParaRPr lang="zh-CN" altLang="en-US"/>
        </a:p>
      </dgm:t>
    </dgm:pt>
    <dgm:pt modelId="{ACF7B813-0301-4849-A1D7-B3789827E7BA}">
      <dgm:prSet phldrT="[文本]"/>
      <dgm:spPr/>
      <dgm:t>
        <a:bodyPr/>
        <a:lstStyle/>
        <a:p>
          <a:r>
            <a:rPr lang="zh-CN" altLang="en-US" dirty="0"/>
            <a:t>生产力水平底下</a:t>
          </a:r>
        </a:p>
      </dgm:t>
    </dgm:pt>
    <dgm:pt modelId="{9C074F70-3602-4CD2-9EDF-4B3AD1D3A784}" type="parTrans" cxnId="{3E293055-F214-453E-A427-13C796404546}">
      <dgm:prSet/>
      <dgm:spPr/>
      <dgm:t>
        <a:bodyPr/>
        <a:lstStyle/>
        <a:p>
          <a:endParaRPr lang="zh-CN" altLang="en-US"/>
        </a:p>
      </dgm:t>
    </dgm:pt>
    <dgm:pt modelId="{D0879751-0804-4E3E-93F9-5322EB3C6E4A}" type="sibTrans" cxnId="{3E293055-F214-453E-A427-13C796404546}">
      <dgm:prSet/>
      <dgm:spPr/>
      <dgm:t>
        <a:bodyPr/>
        <a:lstStyle/>
        <a:p>
          <a:endParaRPr lang="zh-CN" altLang="en-US"/>
        </a:p>
      </dgm:t>
    </dgm:pt>
    <dgm:pt modelId="{F783924C-68F1-40ED-A868-6291E2C9C833}">
      <dgm:prSet phldrT="[文本]"/>
      <dgm:spPr/>
      <dgm:t>
        <a:bodyPr/>
        <a:lstStyle/>
        <a:p>
          <a:r>
            <a:rPr lang="zh-CN" altLang="en-US" dirty="0"/>
            <a:t>农业文明</a:t>
          </a:r>
        </a:p>
      </dgm:t>
    </dgm:pt>
    <dgm:pt modelId="{265CD33C-A0E1-4459-AE53-AF58CDE5AD78}" type="parTrans" cxnId="{C504EF7C-7ED5-4060-8172-D2469D14FEB3}">
      <dgm:prSet/>
      <dgm:spPr/>
      <dgm:t>
        <a:bodyPr/>
        <a:lstStyle/>
        <a:p>
          <a:endParaRPr lang="zh-CN" altLang="en-US"/>
        </a:p>
      </dgm:t>
    </dgm:pt>
    <dgm:pt modelId="{130C719D-F44E-4ABD-8C7E-5DAAB63BE2DD}" type="sibTrans" cxnId="{C504EF7C-7ED5-4060-8172-D2469D14FEB3}">
      <dgm:prSet/>
      <dgm:spPr/>
      <dgm:t>
        <a:bodyPr/>
        <a:lstStyle/>
        <a:p>
          <a:endParaRPr lang="zh-CN" altLang="en-US"/>
        </a:p>
      </dgm:t>
    </dgm:pt>
    <dgm:pt modelId="{45D0167C-97DA-43F8-AF29-5B2CF94A2040}">
      <dgm:prSet phldrT="[文本]"/>
      <dgm:spPr/>
      <dgm:t>
        <a:bodyPr/>
        <a:lstStyle/>
        <a:p>
          <a:r>
            <a:rPr lang="zh-CN" altLang="en-US" dirty="0"/>
            <a:t>自然经济和农业生产占主导地位</a:t>
          </a:r>
        </a:p>
      </dgm:t>
    </dgm:pt>
    <dgm:pt modelId="{04D19F3D-14ED-4915-8FCC-A2DBFE6EDF01}" type="parTrans" cxnId="{4D2BF2ED-7582-46E5-9B8D-054DF07A0C91}">
      <dgm:prSet/>
      <dgm:spPr/>
      <dgm:t>
        <a:bodyPr/>
        <a:lstStyle/>
        <a:p>
          <a:endParaRPr lang="zh-CN" altLang="en-US"/>
        </a:p>
      </dgm:t>
    </dgm:pt>
    <dgm:pt modelId="{7DF67D43-500E-4A7F-967B-97D267941B88}" type="sibTrans" cxnId="{4D2BF2ED-7582-46E5-9B8D-054DF07A0C91}">
      <dgm:prSet/>
      <dgm:spPr/>
      <dgm:t>
        <a:bodyPr/>
        <a:lstStyle/>
        <a:p>
          <a:endParaRPr lang="zh-CN" altLang="en-US"/>
        </a:p>
      </dgm:t>
    </dgm:pt>
    <dgm:pt modelId="{CEE5695B-3406-4A61-81C7-641DC820BF2A}">
      <dgm:prSet phldrT="[文本]"/>
      <dgm:spPr/>
      <dgm:t>
        <a:bodyPr/>
        <a:lstStyle/>
        <a:p>
          <a:r>
            <a:rPr lang="zh-CN" altLang="en-US" dirty="0"/>
            <a:t>工业文明</a:t>
          </a:r>
        </a:p>
      </dgm:t>
    </dgm:pt>
    <dgm:pt modelId="{934C017A-EF25-4E31-88FB-4C9056035EFB}" type="parTrans" cxnId="{6DA1F6D2-E799-4CC3-B8D0-AC7C3469BCE8}">
      <dgm:prSet/>
      <dgm:spPr/>
      <dgm:t>
        <a:bodyPr/>
        <a:lstStyle/>
        <a:p>
          <a:endParaRPr lang="zh-CN" altLang="en-US"/>
        </a:p>
      </dgm:t>
    </dgm:pt>
    <dgm:pt modelId="{336F070C-341F-4D1B-989A-610906D131CE}" type="sibTrans" cxnId="{6DA1F6D2-E799-4CC3-B8D0-AC7C3469BCE8}">
      <dgm:prSet/>
      <dgm:spPr/>
      <dgm:t>
        <a:bodyPr/>
        <a:lstStyle/>
        <a:p>
          <a:endParaRPr lang="zh-CN" altLang="en-US"/>
        </a:p>
      </dgm:t>
    </dgm:pt>
    <dgm:pt modelId="{3C6851EC-C3FD-4196-A5C6-3BE64ECDC23E}">
      <dgm:prSet phldrT="[文本]"/>
      <dgm:spPr/>
      <dgm:t>
        <a:bodyPr/>
        <a:lstStyle/>
        <a:p>
          <a:r>
            <a:rPr lang="zh-CN" altLang="en-US" dirty="0"/>
            <a:t>对自然大规模掠夺开发</a:t>
          </a:r>
        </a:p>
      </dgm:t>
    </dgm:pt>
    <dgm:pt modelId="{1BB2A379-A43F-473D-AF08-4010CF1E88BF}" type="parTrans" cxnId="{E1912B9C-3FCF-43A3-9D43-986B414CA05F}">
      <dgm:prSet/>
      <dgm:spPr/>
      <dgm:t>
        <a:bodyPr/>
        <a:lstStyle/>
        <a:p>
          <a:endParaRPr lang="zh-CN" altLang="en-US"/>
        </a:p>
      </dgm:t>
    </dgm:pt>
    <dgm:pt modelId="{E74DEFB0-86FC-4B26-B878-95F2440762AE}" type="sibTrans" cxnId="{E1912B9C-3FCF-43A3-9D43-986B414CA05F}">
      <dgm:prSet/>
      <dgm:spPr/>
      <dgm:t>
        <a:bodyPr/>
        <a:lstStyle/>
        <a:p>
          <a:endParaRPr lang="zh-CN" altLang="en-US"/>
        </a:p>
      </dgm:t>
    </dgm:pt>
    <dgm:pt modelId="{30E1C350-AF24-4256-B4F8-284A0EF16DFA}">
      <dgm:prSet phldrT="[文本]"/>
      <dgm:spPr/>
      <dgm:t>
        <a:bodyPr/>
        <a:lstStyle/>
        <a:p>
          <a:r>
            <a:rPr lang="zh-CN" altLang="en-US" dirty="0"/>
            <a:t>以简单自然农业为生</a:t>
          </a:r>
        </a:p>
      </dgm:t>
    </dgm:pt>
    <dgm:pt modelId="{3F3397C7-CFA0-4582-815A-C42E91ABE04E}" type="parTrans" cxnId="{9F76A280-242B-4BA8-9D9C-206EA976FF86}">
      <dgm:prSet/>
      <dgm:spPr/>
      <dgm:t>
        <a:bodyPr/>
        <a:lstStyle/>
        <a:p>
          <a:endParaRPr lang="zh-CN" altLang="en-US"/>
        </a:p>
      </dgm:t>
    </dgm:pt>
    <dgm:pt modelId="{212C72C7-7260-4C48-9BDC-58DCC3BDB496}" type="sibTrans" cxnId="{9F76A280-242B-4BA8-9D9C-206EA976FF86}">
      <dgm:prSet/>
      <dgm:spPr/>
      <dgm:t>
        <a:bodyPr/>
        <a:lstStyle/>
        <a:p>
          <a:endParaRPr lang="zh-CN" altLang="en-US"/>
        </a:p>
      </dgm:t>
    </dgm:pt>
    <dgm:pt modelId="{EC2DEF83-5945-4FD6-8242-A7239652C38B}">
      <dgm:prSet phldrT="[文本]"/>
      <dgm:spPr/>
      <dgm:t>
        <a:bodyPr/>
        <a:lstStyle/>
        <a:p>
          <a:r>
            <a:rPr lang="zh-CN" altLang="en-US" dirty="0"/>
            <a:t>利用可再生能源（畜力、水力等）</a:t>
          </a:r>
        </a:p>
      </dgm:t>
    </dgm:pt>
    <dgm:pt modelId="{9630045B-B017-4A69-A2B7-A2A627F58A7F}" type="parTrans" cxnId="{66C87211-1CDE-4E6F-AD41-BBA4A3ECFC47}">
      <dgm:prSet/>
      <dgm:spPr/>
      <dgm:t>
        <a:bodyPr/>
        <a:lstStyle/>
        <a:p>
          <a:endParaRPr lang="zh-CN" altLang="en-US"/>
        </a:p>
      </dgm:t>
    </dgm:pt>
    <dgm:pt modelId="{4D5AA61B-7EA0-4657-BAF6-68E9FB55C039}" type="sibTrans" cxnId="{66C87211-1CDE-4E6F-AD41-BBA4A3ECFC47}">
      <dgm:prSet/>
      <dgm:spPr/>
      <dgm:t>
        <a:bodyPr/>
        <a:lstStyle/>
        <a:p>
          <a:endParaRPr lang="zh-CN" altLang="en-US"/>
        </a:p>
      </dgm:t>
    </dgm:pt>
    <dgm:pt modelId="{23E1E178-C9D9-4697-B312-6BAB377759F0}">
      <dgm:prSet phldrT="[文本]"/>
      <dgm:spPr/>
      <dgm:t>
        <a:bodyPr/>
        <a:lstStyle/>
        <a:p>
          <a:r>
            <a:rPr lang="zh-CN" altLang="en-US" dirty="0"/>
            <a:t>多轮科技革命</a:t>
          </a:r>
        </a:p>
      </dgm:t>
    </dgm:pt>
    <dgm:pt modelId="{CBCC601B-6E8E-4FCD-BB57-89F1571C4227}" type="parTrans" cxnId="{7ECD8943-F457-4049-B429-389FB1C0A49A}">
      <dgm:prSet/>
      <dgm:spPr/>
      <dgm:t>
        <a:bodyPr/>
        <a:lstStyle/>
        <a:p>
          <a:endParaRPr lang="zh-CN" altLang="en-US"/>
        </a:p>
      </dgm:t>
    </dgm:pt>
    <dgm:pt modelId="{BCF19683-92B7-4785-BC75-E8D2E8E97311}" type="sibTrans" cxnId="{7ECD8943-F457-4049-B429-389FB1C0A49A}">
      <dgm:prSet/>
      <dgm:spPr/>
      <dgm:t>
        <a:bodyPr/>
        <a:lstStyle/>
        <a:p>
          <a:endParaRPr lang="zh-CN" altLang="en-US"/>
        </a:p>
      </dgm:t>
    </dgm:pt>
    <dgm:pt modelId="{DE3E9694-1148-4179-83C9-52DAC1BB95DC}">
      <dgm:prSet phldrT="[文本]"/>
      <dgm:spPr/>
      <dgm:t>
        <a:bodyPr/>
        <a:lstStyle/>
        <a:p>
          <a:r>
            <a:rPr lang="zh-CN" altLang="en-US" dirty="0"/>
            <a:t>“机械思维”方法论出现</a:t>
          </a:r>
        </a:p>
      </dgm:t>
    </dgm:pt>
    <dgm:pt modelId="{C67A7BD6-88A7-4F44-8B7F-E68C9AD416FD}" type="parTrans" cxnId="{C9C54066-A814-49D4-8DE5-C14473A03473}">
      <dgm:prSet/>
      <dgm:spPr/>
      <dgm:t>
        <a:bodyPr/>
        <a:lstStyle/>
        <a:p>
          <a:endParaRPr lang="zh-CN" altLang="en-US"/>
        </a:p>
      </dgm:t>
    </dgm:pt>
    <dgm:pt modelId="{094BE3E2-2E4C-42D2-BCD0-FDEB0DC12740}" type="sibTrans" cxnId="{C9C54066-A814-49D4-8DE5-C14473A03473}">
      <dgm:prSet/>
      <dgm:spPr/>
      <dgm:t>
        <a:bodyPr/>
        <a:lstStyle/>
        <a:p>
          <a:endParaRPr lang="zh-CN" altLang="en-US"/>
        </a:p>
      </dgm:t>
    </dgm:pt>
    <dgm:pt modelId="{828098EB-408B-440C-9EE3-FB959B156751}" type="pres">
      <dgm:prSet presAssocID="{72D1FF30-4865-4AD6-9868-A5080475972D}" presName="Name0" presStyleCnt="0">
        <dgm:presLayoutVars>
          <dgm:dir/>
          <dgm:animLvl val="lvl"/>
          <dgm:resizeHandles val="exact"/>
        </dgm:presLayoutVars>
      </dgm:prSet>
      <dgm:spPr/>
    </dgm:pt>
    <dgm:pt modelId="{C33985C6-F671-4757-A676-F5DE2D65EC1E}" type="pres">
      <dgm:prSet presAssocID="{72D1FF30-4865-4AD6-9868-A5080475972D}" presName="tSp" presStyleCnt="0"/>
      <dgm:spPr/>
    </dgm:pt>
    <dgm:pt modelId="{86497F6A-35BD-4F29-ABD3-E460E3903A5D}" type="pres">
      <dgm:prSet presAssocID="{72D1FF30-4865-4AD6-9868-A5080475972D}" presName="bSp" presStyleCnt="0"/>
      <dgm:spPr/>
    </dgm:pt>
    <dgm:pt modelId="{F6E92C2A-4EB4-4E3D-A073-2EAD493D0063}" type="pres">
      <dgm:prSet presAssocID="{72D1FF30-4865-4AD6-9868-A5080475972D}" presName="process" presStyleCnt="0"/>
      <dgm:spPr/>
    </dgm:pt>
    <dgm:pt modelId="{D1C014A9-8C3B-4213-B698-3C0D394FA0B3}" type="pres">
      <dgm:prSet presAssocID="{2562B68E-FC1E-415D-AD17-44883D661993}" presName="composite1" presStyleCnt="0"/>
      <dgm:spPr/>
    </dgm:pt>
    <dgm:pt modelId="{197C261C-44AD-48EE-A9E1-17F3AB0D528E}" type="pres">
      <dgm:prSet presAssocID="{2562B68E-FC1E-415D-AD17-44883D661993}" presName="dummyNode1" presStyleLbl="node1" presStyleIdx="0" presStyleCnt="3"/>
      <dgm:spPr/>
    </dgm:pt>
    <dgm:pt modelId="{D1719463-2AE7-43E1-A30E-E65225A40466}" type="pres">
      <dgm:prSet presAssocID="{2562B68E-FC1E-415D-AD17-44883D661993}" presName="childNode1" presStyleLbl="bgAcc1" presStyleIdx="0" presStyleCnt="3">
        <dgm:presLayoutVars>
          <dgm:bulletEnabled val="1"/>
        </dgm:presLayoutVars>
      </dgm:prSet>
      <dgm:spPr/>
    </dgm:pt>
    <dgm:pt modelId="{ED641BA4-4C59-453B-9FF6-D5A566402871}" type="pres">
      <dgm:prSet presAssocID="{2562B68E-FC1E-415D-AD17-44883D661993}" presName="childNode1tx" presStyleLbl="bgAcc1" presStyleIdx="0" presStyleCnt="3">
        <dgm:presLayoutVars>
          <dgm:bulletEnabled val="1"/>
        </dgm:presLayoutVars>
      </dgm:prSet>
      <dgm:spPr/>
    </dgm:pt>
    <dgm:pt modelId="{F6973D7A-D085-4984-BD26-279B304AB696}" type="pres">
      <dgm:prSet presAssocID="{2562B68E-FC1E-415D-AD17-44883D661993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89F068B6-517A-4F88-B4C1-9CA367D23FE9}" type="pres">
      <dgm:prSet presAssocID="{2562B68E-FC1E-415D-AD17-44883D661993}" presName="connSite1" presStyleCnt="0"/>
      <dgm:spPr/>
    </dgm:pt>
    <dgm:pt modelId="{734D99B8-B60E-4799-8899-AA7D28563776}" type="pres">
      <dgm:prSet presAssocID="{BA62DBAE-2198-47A9-94CF-3EE39A6F0E6B}" presName="Name9" presStyleLbl="sibTrans2D1" presStyleIdx="0" presStyleCnt="2"/>
      <dgm:spPr/>
    </dgm:pt>
    <dgm:pt modelId="{27136431-5369-4DEB-ACDD-D5C14D92C658}" type="pres">
      <dgm:prSet presAssocID="{F783924C-68F1-40ED-A868-6291E2C9C833}" presName="composite2" presStyleCnt="0"/>
      <dgm:spPr/>
    </dgm:pt>
    <dgm:pt modelId="{1071F41E-4EB6-45A0-A7E2-ABA894314B72}" type="pres">
      <dgm:prSet presAssocID="{F783924C-68F1-40ED-A868-6291E2C9C833}" presName="dummyNode2" presStyleLbl="node1" presStyleIdx="0" presStyleCnt="3"/>
      <dgm:spPr/>
    </dgm:pt>
    <dgm:pt modelId="{97BCAEA9-E61C-4669-B919-C3A1822D2BF3}" type="pres">
      <dgm:prSet presAssocID="{F783924C-68F1-40ED-A868-6291E2C9C833}" presName="childNode2" presStyleLbl="bgAcc1" presStyleIdx="1" presStyleCnt="3">
        <dgm:presLayoutVars>
          <dgm:bulletEnabled val="1"/>
        </dgm:presLayoutVars>
      </dgm:prSet>
      <dgm:spPr/>
    </dgm:pt>
    <dgm:pt modelId="{E4B9E6A9-54B2-4E0F-BB35-53D506D7C71D}" type="pres">
      <dgm:prSet presAssocID="{F783924C-68F1-40ED-A868-6291E2C9C833}" presName="childNode2tx" presStyleLbl="bgAcc1" presStyleIdx="1" presStyleCnt="3">
        <dgm:presLayoutVars>
          <dgm:bulletEnabled val="1"/>
        </dgm:presLayoutVars>
      </dgm:prSet>
      <dgm:spPr/>
    </dgm:pt>
    <dgm:pt modelId="{9D81BFC7-3E9A-4A1C-8F3F-CEF4F9FF64D8}" type="pres">
      <dgm:prSet presAssocID="{F783924C-68F1-40ED-A868-6291E2C9C833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86DF8F4B-E908-4615-B237-6D3A293C1F01}" type="pres">
      <dgm:prSet presAssocID="{F783924C-68F1-40ED-A868-6291E2C9C833}" presName="connSite2" presStyleCnt="0"/>
      <dgm:spPr/>
    </dgm:pt>
    <dgm:pt modelId="{76AF526F-749C-412A-9E04-B3E64E0EB638}" type="pres">
      <dgm:prSet presAssocID="{130C719D-F44E-4ABD-8C7E-5DAAB63BE2DD}" presName="Name18" presStyleLbl="sibTrans2D1" presStyleIdx="1" presStyleCnt="2"/>
      <dgm:spPr/>
    </dgm:pt>
    <dgm:pt modelId="{F6BA6125-32BC-4D03-9E25-9B55B6D90DEA}" type="pres">
      <dgm:prSet presAssocID="{CEE5695B-3406-4A61-81C7-641DC820BF2A}" presName="composite1" presStyleCnt="0"/>
      <dgm:spPr/>
    </dgm:pt>
    <dgm:pt modelId="{60436450-38C8-41B8-B1C2-5C90AB8764FD}" type="pres">
      <dgm:prSet presAssocID="{CEE5695B-3406-4A61-81C7-641DC820BF2A}" presName="dummyNode1" presStyleLbl="node1" presStyleIdx="1" presStyleCnt="3"/>
      <dgm:spPr/>
    </dgm:pt>
    <dgm:pt modelId="{6A2AECD1-461C-4C41-A7D5-DC7156B32290}" type="pres">
      <dgm:prSet presAssocID="{CEE5695B-3406-4A61-81C7-641DC820BF2A}" presName="childNode1" presStyleLbl="bgAcc1" presStyleIdx="2" presStyleCnt="3">
        <dgm:presLayoutVars>
          <dgm:bulletEnabled val="1"/>
        </dgm:presLayoutVars>
      </dgm:prSet>
      <dgm:spPr/>
    </dgm:pt>
    <dgm:pt modelId="{157AA563-05D3-41B1-8B2E-74989C728DCF}" type="pres">
      <dgm:prSet presAssocID="{CEE5695B-3406-4A61-81C7-641DC820BF2A}" presName="childNode1tx" presStyleLbl="bgAcc1" presStyleIdx="2" presStyleCnt="3">
        <dgm:presLayoutVars>
          <dgm:bulletEnabled val="1"/>
        </dgm:presLayoutVars>
      </dgm:prSet>
      <dgm:spPr/>
    </dgm:pt>
    <dgm:pt modelId="{37FED5DD-AC95-46A7-B186-102E2CE90F77}" type="pres">
      <dgm:prSet presAssocID="{CEE5695B-3406-4A61-81C7-641DC820BF2A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53CDCA0B-91CB-438D-AA0A-DEA687B75518}" type="pres">
      <dgm:prSet presAssocID="{CEE5695B-3406-4A61-81C7-641DC820BF2A}" presName="connSite1" presStyleCnt="0"/>
      <dgm:spPr/>
    </dgm:pt>
  </dgm:ptLst>
  <dgm:cxnLst>
    <dgm:cxn modelId="{B600240D-A4A6-4D62-879F-32333562B4F7}" type="presOf" srcId="{72D1FF30-4865-4AD6-9868-A5080475972D}" destId="{828098EB-408B-440C-9EE3-FB959B156751}" srcOrd="0" destOrd="0" presId="urn:microsoft.com/office/officeart/2005/8/layout/hProcess4"/>
    <dgm:cxn modelId="{77A23311-42DA-451E-ACB1-990DECA367CD}" type="presOf" srcId="{DE3E9694-1148-4179-83C9-52DAC1BB95DC}" destId="{157AA563-05D3-41B1-8B2E-74989C728DCF}" srcOrd="1" destOrd="2" presId="urn:microsoft.com/office/officeart/2005/8/layout/hProcess4"/>
    <dgm:cxn modelId="{66C87211-1CDE-4E6F-AD41-BBA4A3ECFC47}" srcId="{F783924C-68F1-40ED-A868-6291E2C9C833}" destId="{EC2DEF83-5945-4FD6-8242-A7239652C38B}" srcOrd="1" destOrd="0" parTransId="{9630045B-B017-4A69-A2B7-A2A627F58A7F}" sibTransId="{4D5AA61B-7EA0-4657-BAF6-68E9FB55C039}"/>
    <dgm:cxn modelId="{E131B416-0A29-4DEA-AE85-4252DE66BC5A}" type="presOf" srcId="{3C6851EC-C3FD-4196-A5C6-3BE64ECDC23E}" destId="{6A2AECD1-461C-4C41-A7D5-DC7156B32290}" srcOrd="0" destOrd="0" presId="urn:microsoft.com/office/officeart/2005/8/layout/hProcess4"/>
    <dgm:cxn modelId="{DE09D918-9528-4A09-8788-4F249260A4BD}" type="presOf" srcId="{2562B68E-FC1E-415D-AD17-44883D661993}" destId="{F6973D7A-D085-4984-BD26-279B304AB696}" srcOrd="0" destOrd="0" presId="urn:microsoft.com/office/officeart/2005/8/layout/hProcess4"/>
    <dgm:cxn modelId="{850E5532-DEF6-467A-A683-1B97559F47C8}" type="presOf" srcId="{30E1C350-AF24-4256-B4F8-284A0EF16DFA}" destId="{D1719463-2AE7-43E1-A30E-E65225A40466}" srcOrd="0" destOrd="1" presId="urn:microsoft.com/office/officeart/2005/8/layout/hProcess4"/>
    <dgm:cxn modelId="{BF25F832-7A3F-401B-B540-AF437D694FF7}" type="presOf" srcId="{23E1E178-C9D9-4697-B312-6BAB377759F0}" destId="{157AA563-05D3-41B1-8B2E-74989C728DCF}" srcOrd="1" destOrd="1" presId="urn:microsoft.com/office/officeart/2005/8/layout/hProcess4"/>
    <dgm:cxn modelId="{7ECD8943-F457-4049-B429-389FB1C0A49A}" srcId="{CEE5695B-3406-4A61-81C7-641DC820BF2A}" destId="{23E1E178-C9D9-4697-B312-6BAB377759F0}" srcOrd="1" destOrd="0" parTransId="{CBCC601B-6E8E-4FCD-BB57-89F1571C4227}" sibTransId="{BCF19683-92B7-4785-BC75-E8D2E8E97311}"/>
    <dgm:cxn modelId="{2CB0A151-648D-45C0-9CB5-514E3C3EAC8B}" type="presOf" srcId="{45D0167C-97DA-43F8-AF29-5B2CF94A2040}" destId="{97BCAEA9-E61C-4669-B919-C3A1822D2BF3}" srcOrd="0" destOrd="0" presId="urn:microsoft.com/office/officeart/2005/8/layout/hProcess4"/>
    <dgm:cxn modelId="{3E293055-F214-453E-A427-13C796404546}" srcId="{2562B68E-FC1E-415D-AD17-44883D661993}" destId="{ACF7B813-0301-4849-A1D7-B3789827E7BA}" srcOrd="0" destOrd="0" parTransId="{9C074F70-3602-4CD2-9EDF-4B3AD1D3A784}" sibTransId="{D0879751-0804-4E3E-93F9-5322EB3C6E4A}"/>
    <dgm:cxn modelId="{8FF6555A-3A2E-4B74-A6EE-6E5525E0DA64}" type="presOf" srcId="{130C719D-F44E-4ABD-8C7E-5DAAB63BE2DD}" destId="{76AF526F-749C-412A-9E04-B3E64E0EB638}" srcOrd="0" destOrd="0" presId="urn:microsoft.com/office/officeart/2005/8/layout/hProcess4"/>
    <dgm:cxn modelId="{1206C961-AC40-4637-858A-3FB591BBC9A0}" type="presOf" srcId="{EC2DEF83-5945-4FD6-8242-A7239652C38B}" destId="{97BCAEA9-E61C-4669-B919-C3A1822D2BF3}" srcOrd="0" destOrd="1" presId="urn:microsoft.com/office/officeart/2005/8/layout/hProcess4"/>
    <dgm:cxn modelId="{C9C54066-A814-49D4-8DE5-C14473A03473}" srcId="{CEE5695B-3406-4A61-81C7-641DC820BF2A}" destId="{DE3E9694-1148-4179-83C9-52DAC1BB95DC}" srcOrd="2" destOrd="0" parTransId="{C67A7BD6-88A7-4F44-8B7F-E68C9AD416FD}" sibTransId="{094BE3E2-2E4C-42D2-BCD0-FDEB0DC12740}"/>
    <dgm:cxn modelId="{7C1CE573-5A2F-42B1-827F-67527A80143A}" type="presOf" srcId="{ACF7B813-0301-4849-A1D7-B3789827E7BA}" destId="{D1719463-2AE7-43E1-A30E-E65225A40466}" srcOrd="0" destOrd="0" presId="urn:microsoft.com/office/officeart/2005/8/layout/hProcess4"/>
    <dgm:cxn modelId="{557E027C-FD7E-43E6-90A1-B930EB48D899}" type="presOf" srcId="{45D0167C-97DA-43F8-AF29-5B2CF94A2040}" destId="{E4B9E6A9-54B2-4E0F-BB35-53D506D7C71D}" srcOrd="1" destOrd="0" presId="urn:microsoft.com/office/officeart/2005/8/layout/hProcess4"/>
    <dgm:cxn modelId="{C504EF7C-7ED5-4060-8172-D2469D14FEB3}" srcId="{72D1FF30-4865-4AD6-9868-A5080475972D}" destId="{F783924C-68F1-40ED-A868-6291E2C9C833}" srcOrd="1" destOrd="0" parTransId="{265CD33C-A0E1-4459-AE53-AF58CDE5AD78}" sibTransId="{130C719D-F44E-4ABD-8C7E-5DAAB63BE2DD}"/>
    <dgm:cxn modelId="{9F76A280-242B-4BA8-9D9C-206EA976FF86}" srcId="{2562B68E-FC1E-415D-AD17-44883D661993}" destId="{30E1C350-AF24-4256-B4F8-284A0EF16DFA}" srcOrd="1" destOrd="0" parTransId="{3F3397C7-CFA0-4582-815A-C42E91ABE04E}" sibTransId="{212C72C7-7260-4C48-9BDC-58DCC3BDB496}"/>
    <dgm:cxn modelId="{E1912B9C-3FCF-43A3-9D43-986B414CA05F}" srcId="{CEE5695B-3406-4A61-81C7-641DC820BF2A}" destId="{3C6851EC-C3FD-4196-A5C6-3BE64ECDC23E}" srcOrd="0" destOrd="0" parTransId="{1BB2A379-A43F-473D-AF08-4010CF1E88BF}" sibTransId="{E74DEFB0-86FC-4B26-B878-95F2440762AE}"/>
    <dgm:cxn modelId="{A1BF95A1-93B5-4D84-A17F-894B17C8A308}" type="presOf" srcId="{CEE5695B-3406-4A61-81C7-641DC820BF2A}" destId="{37FED5DD-AC95-46A7-B186-102E2CE90F77}" srcOrd="0" destOrd="0" presId="urn:microsoft.com/office/officeart/2005/8/layout/hProcess4"/>
    <dgm:cxn modelId="{20FF40AA-9B09-4AF7-B20C-BC11A58E1933}" srcId="{72D1FF30-4865-4AD6-9868-A5080475972D}" destId="{2562B68E-FC1E-415D-AD17-44883D661993}" srcOrd="0" destOrd="0" parTransId="{8831A803-2293-4FAF-9FB8-941F7165C35A}" sibTransId="{BA62DBAE-2198-47A9-94CF-3EE39A6F0E6B}"/>
    <dgm:cxn modelId="{7547A3B4-011B-4EF5-917D-4B62DB322D70}" type="presOf" srcId="{BA62DBAE-2198-47A9-94CF-3EE39A6F0E6B}" destId="{734D99B8-B60E-4799-8899-AA7D28563776}" srcOrd="0" destOrd="0" presId="urn:microsoft.com/office/officeart/2005/8/layout/hProcess4"/>
    <dgm:cxn modelId="{B39B1AC0-7FE9-4599-9D2F-14D32B08F978}" type="presOf" srcId="{30E1C350-AF24-4256-B4F8-284A0EF16DFA}" destId="{ED641BA4-4C59-453B-9FF6-D5A566402871}" srcOrd="1" destOrd="1" presId="urn:microsoft.com/office/officeart/2005/8/layout/hProcess4"/>
    <dgm:cxn modelId="{0A36B0C5-12B1-4AAA-91FB-8A6F9D26FAF9}" type="presOf" srcId="{3C6851EC-C3FD-4196-A5C6-3BE64ECDC23E}" destId="{157AA563-05D3-41B1-8B2E-74989C728DCF}" srcOrd="1" destOrd="0" presId="urn:microsoft.com/office/officeart/2005/8/layout/hProcess4"/>
    <dgm:cxn modelId="{9FD43CC7-8C50-48F1-A128-7B2788421B9A}" type="presOf" srcId="{ACF7B813-0301-4849-A1D7-B3789827E7BA}" destId="{ED641BA4-4C59-453B-9FF6-D5A566402871}" srcOrd="1" destOrd="0" presId="urn:microsoft.com/office/officeart/2005/8/layout/hProcess4"/>
    <dgm:cxn modelId="{6DA1F6D2-E799-4CC3-B8D0-AC7C3469BCE8}" srcId="{72D1FF30-4865-4AD6-9868-A5080475972D}" destId="{CEE5695B-3406-4A61-81C7-641DC820BF2A}" srcOrd="2" destOrd="0" parTransId="{934C017A-EF25-4E31-88FB-4C9056035EFB}" sibTransId="{336F070C-341F-4D1B-989A-610906D131CE}"/>
    <dgm:cxn modelId="{3AC1A2DD-6B6B-4587-8502-8A2E5F83D9F4}" type="presOf" srcId="{23E1E178-C9D9-4697-B312-6BAB377759F0}" destId="{6A2AECD1-461C-4C41-A7D5-DC7156B32290}" srcOrd="0" destOrd="1" presId="urn:microsoft.com/office/officeart/2005/8/layout/hProcess4"/>
    <dgm:cxn modelId="{99D018E5-9950-4C83-8FE6-C7E102EF2CAD}" type="presOf" srcId="{EC2DEF83-5945-4FD6-8242-A7239652C38B}" destId="{E4B9E6A9-54B2-4E0F-BB35-53D506D7C71D}" srcOrd="1" destOrd="1" presId="urn:microsoft.com/office/officeart/2005/8/layout/hProcess4"/>
    <dgm:cxn modelId="{16985FE7-DACE-4342-AB77-AD94A9D09748}" type="presOf" srcId="{DE3E9694-1148-4179-83C9-52DAC1BB95DC}" destId="{6A2AECD1-461C-4C41-A7D5-DC7156B32290}" srcOrd="0" destOrd="2" presId="urn:microsoft.com/office/officeart/2005/8/layout/hProcess4"/>
    <dgm:cxn modelId="{7B7677E8-57BC-44D0-BD51-808CE528B641}" type="presOf" srcId="{F783924C-68F1-40ED-A868-6291E2C9C833}" destId="{9D81BFC7-3E9A-4A1C-8F3F-CEF4F9FF64D8}" srcOrd="0" destOrd="0" presId="urn:microsoft.com/office/officeart/2005/8/layout/hProcess4"/>
    <dgm:cxn modelId="{4D2BF2ED-7582-46E5-9B8D-054DF07A0C91}" srcId="{F783924C-68F1-40ED-A868-6291E2C9C833}" destId="{45D0167C-97DA-43F8-AF29-5B2CF94A2040}" srcOrd="0" destOrd="0" parTransId="{04D19F3D-14ED-4915-8FCC-A2DBFE6EDF01}" sibTransId="{7DF67D43-500E-4A7F-967B-97D267941B88}"/>
    <dgm:cxn modelId="{9162CF22-C820-4BEE-8E53-FF9BA7330005}" type="presParOf" srcId="{828098EB-408B-440C-9EE3-FB959B156751}" destId="{C33985C6-F671-4757-A676-F5DE2D65EC1E}" srcOrd="0" destOrd="0" presId="urn:microsoft.com/office/officeart/2005/8/layout/hProcess4"/>
    <dgm:cxn modelId="{BBE53129-8047-4907-B7D7-4B7FE59C3771}" type="presParOf" srcId="{828098EB-408B-440C-9EE3-FB959B156751}" destId="{86497F6A-35BD-4F29-ABD3-E460E3903A5D}" srcOrd="1" destOrd="0" presId="urn:microsoft.com/office/officeart/2005/8/layout/hProcess4"/>
    <dgm:cxn modelId="{CF1D7EDC-502A-4BDB-AD9B-8DBE85A7B8B5}" type="presParOf" srcId="{828098EB-408B-440C-9EE3-FB959B156751}" destId="{F6E92C2A-4EB4-4E3D-A073-2EAD493D0063}" srcOrd="2" destOrd="0" presId="urn:microsoft.com/office/officeart/2005/8/layout/hProcess4"/>
    <dgm:cxn modelId="{848E5DD9-2B07-490D-BFF9-D78210C34DB3}" type="presParOf" srcId="{F6E92C2A-4EB4-4E3D-A073-2EAD493D0063}" destId="{D1C014A9-8C3B-4213-B698-3C0D394FA0B3}" srcOrd="0" destOrd="0" presId="urn:microsoft.com/office/officeart/2005/8/layout/hProcess4"/>
    <dgm:cxn modelId="{B81ECE15-E76F-4461-B335-4C04F9F5C198}" type="presParOf" srcId="{D1C014A9-8C3B-4213-B698-3C0D394FA0B3}" destId="{197C261C-44AD-48EE-A9E1-17F3AB0D528E}" srcOrd="0" destOrd="0" presId="urn:microsoft.com/office/officeart/2005/8/layout/hProcess4"/>
    <dgm:cxn modelId="{5F93F9DE-974F-422C-9DFE-2D66080E9B9D}" type="presParOf" srcId="{D1C014A9-8C3B-4213-B698-3C0D394FA0B3}" destId="{D1719463-2AE7-43E1-A30E-E65225A40466}" srcOrd="1" destOrd="0" presId="urn:microsoft.com/office/officeart/2005/8/layout/hProcess4"/>
    <dgm:cxn modelId="{CEE2715E-3A79-4AE1-AC69-B2D4151C4BDD}" type="presParOf" srcId="{D1C014A9-8C3B-4213-B698-3C0D394FA0B3}" destId="{ED641BA4-4C59-453B-9FF6-D5A566402871}" srcOrd="2" destOrd="0" presId="urn:microsoft.com/office/officeart/2005/8/layout/hProcess4"/>
    <dgm:cxn modelId="{114EF913-C35D-4712-9D3A-F5620E658A2C}" type="presParOf" srcId="{D1C014A9-8C3B-4213-B698-3C0D394FA0B3}" destId="{F6973D7A-D085-4984-BD26-279B304AB696}" srcOrd="3" destOrd="0" presId="urn:microsoft.com/office/officeart/2005/8/layout/hProcess4"/>
    <dgm:cxn modelId="{03D24422-2F72-43F0-86A5-CB83C9FB71C5}" type="presParOf" srcId="{D1C014A9-8C3B-4213-B698-3C0D394FA0B3}" destId="{89F068B6-517A-4F88-B4C1-9CA367D23FE9}" srcOrd="4" destOrd="0" presId="urn:microsoft.com/office/officeart/2005/8/layout/hProcess4"/>
    <dgm:cxn modelId="{0C8CE4E1-14BB-4F24-926C-E14E31D7A01B}" type="presParOf" srcId="{F6E92C2A-4EB4-4E3D-A073-2EAD493D0063}" destId="{734D99B8-B60E-4799-8899-AA7D28563776}" srcOrd="1" destOrd="0" presId="urn:microsoft.com/office/officeart/2005/8/layout/hProcess4"/>
    <dgm:cxn modelId="{831B9B9F-D557-4E93-9CEC-0880AD964E7D}" type="presParOf" srcId="{F6E92C2A-4EB4-4E3D-A073-2EAD493D0063}" destId="{27136431-5369-4DEB-ACDD-D5C14D92C658}" srcOrd="2" destOrd="0" presId="urn:microsoft.com/office/officeart/2005/8/layout/hProcess4"/>
    <dgm:cxn modelId="{D61BD3BF-FF20-4C95-8714-AD6EBBA09026}" type="presParOf" srcId="{27136431-5369-4DEB-ACDD-D5C14D92C658}" destId="{1071F41E-4EB6-45A0-A7E2-ABA894314B72}" srcOrd="0" destOrd="0" presId="urn:microsoft.com/office/officeart/2005/8/layout/hProcess4"/>
    <dgm:cxn modelId="{AD081DD4-F5A5-464C-8D0A-05F361425E04}" type="presParOf" srcId="{27136431-5369-4DEB-ACDD-D5C14D92C658}" destId="{97BCAEA9-E61C-4669-B919-C3A1822D2BF3}" srcOrd="1" destOrd="0" presId="urn:microsoft.com/office/officeart/2005/8/layout/hProcess4"/>
    <dgm:cxn modelId="{00A2DFFE-0BD3-4282-8960-2613225511BD}" type="presParOf" srcId="{27136431-5369-4DEB-ACDD-D5C14D92C658}" destId="{E4B9E6A9-54B2-4E0F-BB35-53D506D7C71D}" srcOrd="2" destOrd="0" presId="urn:microsoft.com/office/officeart/2005/8/layout/hProcess4"/>
    <dgm:cxn modelId="{6C53B05A-5A98-4868-B66D-A0E7012B4F05}" type="presParOf" srcId="{27136431-5369-4DEB-ACDD-D5C14D92C658}" destId="{9D81BFC7-3E9A-4A1C-8F3F-CEF4F9FF64D8}" srcOrd="3" destOrd="0" presId="urn:microsoft.com/office/officeart/2005/8/layout/hProcess4"/>
    <dgm:cxn modelId="{94B4BC86-5278-4D6E-8F2B-5B8F1BFDB3A2}" type="presParOf" srcId="{27136431-5369-4DEB-ACDD-D5C14D92C658}" destId="{86DF8F4B-E908-4615-B237-6D3A293C1F01}" srcOrd="4" destOrd="0" presId="urn:microsoft.com/office/officeart/2005/8/layout/hProcess4"/>
    <dgm:cxn modelId="{5110528E-CDD4-4704-8B75-4718F7B8F57A}" type="presParOf" srcId="{F6E92C2A-4EB4-4E3D-A073-2EAD493D0063}" destId="{76AF526F-749C-412A-9E04-B3E64E0EB638}" srcOrd="3" destOrd="0" presId="urn:microsoft.com/office/officeart/2005/8/layout/hProcess4"/>
    <dgm:cxn modelId="{E7B67B12-4C62-42AA-9B09-EF2FCD0C975F}" type="presParOf" srcId="{F6E92C2A-4EB4-4E3D-A073-2EAD493D0063}" destId="{F6BA6125-32BC-4D03-9E25-9B55B6D90DEA}" srcOrd="4" destOrd="0" presId="urn:microsoft.com/office/officeart/2005/8/layout/hProcess4"/>
    <dgm:cxn modelId="{2A52CB5D-848C-4269-AA7D-F3782888CD93}" type="presParOf" srcId="{F6BA6125-32BC-4D03-9E25-9B55B6D90DEA}" destId="{60436450-38C8-41B8-B1C2-5C90AB8764FD}" srcOrd="0" destOrd="0" presId="urn:microsoft.com/office/officeart/2005/8/layout/hProcess4"/>
    <dgm:cxn modelId="{57891818-11B0-46CC-84A5-C23956ACD52E}" type="presParOf" srcId="{F6BA6125-32BC-4D03-9E25-9B55B6D90DEA}" destId="{6A2AECD1-461C-4C41-A7D5-DC7156B32290}" srcOrd="1" destOrd="0" presId="urn:microsoft.com/office/officeart/2005/8/layout/hProcess4"/>
    <dgm:cxn modelId="{5D182C48-DE42-4632-B765-3C331C825BAC}" type="presParOf" srcId="{F6BA6125-32BC-4D03-9E25-9B55B6D90DEA}" destId="{157AA563-05D3-41B1-8B2E-74989C728DCF}" srcOrd="2" destOrd="0" presId="urn:microsoft.com/office/officeart/2005/8/layout/hProcess4"/>
    <dgm:cxn modelId="{34913971-3718-44DD-8F43-6C19F1F93FC6}" type="presParOf" srcId="{F6BA6125-32BC-4D03-9E25-9B55B6D90DEA}" destId="{37FED5DD-AC95-46A7-B186-102E2CE90F77}" srcOrd="3" destOrd="0" presId="urn:microsoft.com/office/officeart/2005/8/layout/hProcess4"/>
    <dgm:cxn modelId="{62D52B3D-6028-4983-B7A1-D6FAA3122E90}" type="presParOf" srcId="{F6BA6125-32BC-4D03-9E25-9B55B6D90DEA}" destId="{53CDCA0B-91CB-438D-AA0A-DEA687B7551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A1765E-DC0D-41B6-9ECD-A8359EC7F92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3EEBD03-A2BB-473D-8CEF-46BB2EF05B0C}">
      <dgm:prSet phldrT="[文本]"/>
      <dgm:spPr/>
      <dgm:t>
        <a:bodyPr/>
        <a:lstStyle/>
        <a:p>
          <a:r>
            <a:rPr lang="zh-CN" altLang="en-US" dirty="0"/>
            <a:t>积累足够的观测数据</a:t>
          </a:r>
        </a:p>
      </dgm:t>
    </dgm:pt>
    <dgm:pt modelId="{CEDB25F8-1589-4BEB-95DF-6D5ECD2E244D}" type="parTrans" cxnId="{BEABA14B-3103-48FF-B3AC-EFE6FFE1050E}">
      <dgm:prSet/>
      <dgm:spPr/>
      <dgm:t>
        <a:bodyPr/>
        <a:lstStyle/>
        <a:p>
          <a:endParaRPr lang="zh-CN" altLang="en-US"/>
        </a:p>
      </dgm:t>
    </dgm:pt>
    <dgm:pt modelId="{A357FA35-5BEC-4032-AD2F-1F9C75DE6337}" type="sibTrans" cxnId="{BEABA14B-3103-48FF-B3AC-EFE6FFE1050E}">
      <dgm:prSet/>
      <dgm:spPr/>
      <dgm:t>
        <a:bodyPr/>
        <a:lstStyle/>
        <a:p>
          <a:endParaRPr lang="zh-CN" altLang="en-US"/>
        </a:p>
      </dgm:t>
    </dgm:pt>
    <dgm:pt modelId="{8273EEEA-F09A-4996-9597-10BDD958022B}">
      <dgm:prSet phldrT="[文本]"/>
      <dgm:spPr/>
      <dgm:t>
        <a:bodyPr/>
        <a:lstStyle/>
        <a:p>
          <a:r>
            <a:rPr lang="zh-CN" altLang="en-US" dirty="0"/>
            <a:t>提出一个先验的世界模型</a:t>
          </a:r>
        </a:p>
      </dgm:t>
    </dgm:pt>
    <dgm:pt modelId="{9BF5354F-876E-4021-93BC-B9E1219D50B9}" type="parTrans" cxnId="{42DCB903-CD2F-4ABC-A9B1-2F73BA455A3E}">
      <dgm:prSet/>
      <dgm:spPr/>
      <dgm:t>
        <a:bodyPr/>
        <a:lstStyle/>
        <a:p>
          <a:endParaRPr lang="zh-CN" altLang="en-US"/>
        </a:p>
      </dgm:t>
    </dgm:pt>
    <dgm:pt modelId="{EBD082AA-47B9-4DAD-87A8-C6BF3EB534DC}" type="sibTrans" cxnId="{42DCB903-CD2F-4ABC-A9B1-2F73BA455A3E}">
      <dgm:prSet/>
      <dgm:spPr/>
      <dgm:t>
        <a:bodyPr/>
        <a:lstStyle/>
        <a:p>
          <a:endParaRPr lang="zh-CN" altLang="en-US"/>
        </a:p>
      </dgm:t>
    </dgm:pt>
    <dgm:pt modelId="{352E2B33-2BF1-4404-BDA7-083F38153056}">
      <dgm:prSet phldrT="[文本]"/>
      <dgm:spPr/>
      <dgm:t>
        <a:bodyPr/>
        <a:lstStyle/>
        <a:p>
          <a:r>
            <a:rPr lang="zh-CN" altLang="en-US" dirty="0"/>
            <a:t>调整模型的参数直至拟合数据</a:t>
          </a:r>
        </a:p>
      </dgm:t>
    </dgm:pt>
    <dgm:pt modelId="{E572DF22-1AEC-4084-8A73-64F2D7BB475F}" type="parTrans" cxnId="{AB982EA7-C216-43FC-962B-CDAA623DCA7A}">
      <dgm:prSet/>
      <dgm:spPr/>
      <dgm:t>
        <a:bodyPr/>
        <a:lstStyle/>
        <a:p>
          <a:endParaRPr lang="zh-CN" altLang="en-US"/>
        </a:p>
      </dgm:t>
    </dgm:pt>
    <dgm:pt modelId="{8C129245-9B2B-4075-8BF1-BEF8B2DF7CEC}" type="sibTrans" cxnId="{AB982EA7-C216-43FC-962B-CDAA623DCA7A}">
      <dgm:prSet/>
      <dgm:spPr/>
      <dgm:t>
        <a:bodyPr/>
        <a:lstStyle/>
        <a:p>
          <a:endParaRPr lang="zh-CN" altLang="en-US"/>
        </a:p>
      </dgm:t>
    </dgm:pt>
    <dgm:pt modelId="{693E5E0B-6FFB-4112-9B9A-D1E1673D5F23}" type="pres">
      <dgm:prSet presAssocID="{80A1765E-DC0D-41B6-9ECD-A8359EC7F925}" presName="Name0" presStyleCnt="0">
        <dgm:presLayoutVars>
          <dgm:dir/>
          <dgm:resizeHandles val="exact"/>
        </dgm:presLayoutVars>
      </dgm:prSet>
      <dgm:spPr/>
    </dgm:pt>
    <dgm:pt modelId="{3300F8D8-666E-4B5C-81BA-B545F7647453}" type="pres">
      <dgm:prSet presAssocID="{B3EEBD03-A2BB-473D-8CEF-46BB2EF05B0C}" presName="node" presStyleLbl="node1" presStyleIdx="0" presStyleCnt="3">
        <dgm:presLayoutVars>
          <dgm:bulletEnabled val="1"/>
        </dgm:presLayoutVars>
      </dgm:prSet>
      <dgm:spPr/>
    </dgm:pt>
    <dgm:pt modelId="{D62AFDAA-2F57-425A-94A6-F9EF5B1647D3}" type="pres">
      <dgm:prSet presAssocID="{A357FA35-5BEC-4032-AD2F-1F9C75DE6337}" presName="sibTrans" presStyleLbl="sibTrans2D1" presStyleIdx="0" presStyleCnt="2"/>
      <dgm:spPr/>
    </dgm:pt>
    <dgm:pt modelId="{859BB0C8-1FB7-4CA6-952B-28DF24F801F9}" type="pres">
      <dgm:prSet presAssocID="{A357FA35-5BEC-4032-AD2F-1F9C75DE6337}" presName="connectorText" presStyleLbl="sibTrans2D1" presStyleIdx="0" presStyleCnt="2"/>
      <dgm:spPr/>
    </dgm:pt>
    <dgm:pt modelId="{422A4A1C-DD05-47B9-8EBD-0E487B99107C}" type="pres">
      <dgm:prSet presAssocID="{8273EEEA-F09A-4996-9597-10BDD958022B}" presName="node" presStyleLbl="node1" presStyleIdx="1" presStyleCnt="3">
        <dgm:presLayoutVars>
          <dgm:bulletEnabled val="1"/>
        </dgm:presLayoutVars>
      </dgm:prSet>
      <dgm:spPr/>
    </dgm:pt>
    <dgm:pt modelId="{B7D1BF78-58EC-4F50-B685-66CC487CF4EE}" type="pres">
      <dgm:prSet presAssocID="{EBD082AA-47B9-4DAD-87A8-C6BF3EB534DC}" presName="sibTrans" presStyleLbl="sibTrans2D1" presStyleIdx="1" presStyleCnt="2"/>
      <dgm:spPr/>
    </dgm:pt>
    <dgm:pt modelId="{3C0669D0-B8AD-412D-B764-9FB42D4AB9B7}" type="pres">
      <dgm:prSet presAssocID="{EBD082AA-47B9-4DAD-87A8-C6BF3EB534DC}" presName="connectorText" presStyleLbl="sibTrans2D1" presStyleIdx="1" presStyleCnt="2"/>
      <dgm:spPr/>
    </dgm:pt>
    <dgm:pt modelId="{DA76F608-E6BC-46DD-9C56-707040DDB002}" type="pres">
      <dgm:prSet presAssocID="{352E2B33-2BF1-4404-BDA7-083F38153056}" presName="node" presStyleLbl="node1" presStyleIdx="2" presStyleCnt="3">
        <dgm:presLayoutVars>
          <dgm:bulletEnabled val="1"/>
        </dgm:presLayoutVars>
      </dgm:prSet>
      <dgm:spPr/>
    </dgm:pt>
  </dgm:ptLst>
  <dgm:cxnLst>
    <dgm:cxn modelId="{42DCB903-CD2F-4ABC-A9B1-2F73BA455A3E}" srcId="{80A1765E-DC0D-41B6-9ECD-A8359EC7F925}" destId="{8273EEEA-F09A-4996-9597-10BDD958022B}" srcOrd="1" destOrd="0" parTransId="{9BF5354F-876E-4021-93BC-B9E1219D50B9}" sibTransId="{EBD082AA-47B9-4DAD-87A8-C6BF3EB534DC}"/>
    <dgm:cxn modelId="{BD9C841D-9520-4857-B0E3-356F66680FC7}" type="presOf" srcId="{B3EEBD03-A2BB-473D-8CEF-46BB2EF05B0C}" destId="{3300F8D8-666E-4B5C-81BA-B545F7647453}" srcOrd="0" destOrd="0" presId="urn:microsoft.com/office/officeart/2005/8/layout/process1"/>
    <dgm:cxn modelId="{4201E640-6E77-48B3-9A0F-B3ECE3AA42B0}" type="presOf" srcId="{A357FA35-5BEC-4032-AD2F-1F9C75DE6337}" destId="{859BB0C8-1FB7-4CA6-952B-28DF24F801F9}" srcOrd="1" destOrd="0" presId="urn:microsoft.com/office/officeart/2005/8/layout/process1"/>
    <dgm:cxn modelId="{C248244A-E7E3-4108-A054-608B1E341DFF}" type="presOf" srcId="{80A1765E-DC0D-41B6-9ECD-A8359EC7F925}" destId="{693E5E0B-6FFB-4112-9B9A-D1E1673D5F23}" srcOrd="0" destOrd="0" presId="urn:microsoft.com/office/officeart/2005/8/layout/process1"/>
    <dgm:cxn modelId="{BEABA14B-3103-48FF-B3AC-EFE6FFE1050E}" srcId="{80A1765E-DC0D-41B6-9ECD-A8359EC7F925}" destId="{B3EEBD03-A2BB-473D-8CEF-46BB2EF05B0C}" srcOrd="0" destOrd="0" parTransId="{CEDB25F8-1589-4BEB-95DF-6D5ECD2E244D}" sibTransId="{A357FA35-5BEC-4032-AD2F-1F9C75DE6337}"/>
    <dgm:cxn modelId="{2582B176-46E3-47C1-B249-35017F727E88}" type="presOf" srcId="{A357FA35-5BEC-4032-AD2F-1F9C75DE6337}" destId="{D62AFDAA-2F57-425A-94A6-F9EF5B1647D3}" srcOrd="0" destOrd="0" presId="urn:microsoft.com/office/officeart/2005/8/layout/process1"/>
    <dgm:cxn modelId="{6A47159D-EDAD-4A9F-BC3A-0967DAAB7D7D}" type="presOf" srcId="{8273EEEA-F09A-4996-9597-10BDD958022B}" destId="{422A4A1C-DD05-47B9-8EBD-0E487B99107C}" srcOrd="0" destOrd="0" presId="urn:microsoft.com/office/officeart/2005/8/layout/process1"/>
    <dgm:cxn modelId="{AB982EA7-C216-43FC-962B-CDAA623DCA7A}" srcId="{80A1765E-DC0D-41B6-9ECD-A8359EC7F925}" destId="{352E2B33-2BF1-4404-BDA7-083F38153056}" srcOrd="2" destOrd="0" parTransId="{E572DF22-1AEC-4084-8A73-64F2D7BB475F}" sibTransId="{8C129245-9B2B-4075-8BF1-BEF8B2DF7CEC}"/>
    <dgm:cxn modelId="{37A044C3-E2C2-45CE-8957-D4B99984E45F}" type="presOf" srcId="{352E2B33-2BF1-4404-BDA7-083F38153056}" destId="{DA76F608-E6BC-46DD-9C56-707040DDB002}" srcOrd="0" destOrd="0" presId="urn:microsoft.com/office/officeart/2005/8/layout/process1"/>
    <dgm:cxn modelId="{29E8EBC8-152E-4606-87D8-8A029914AD53}" type="presOf" srcId="{EBD082AA-47B9-4DAD-87A8-C6BF3EB534DC}" destId="{B7D1BF78-58EC-4F50-B685-66CC487CF4EE}" srcOrd="0" destOrd="0" presId="urn:microsoft.com/office/officeart/2005/8/layout/process1"/>
    <dgm:cxn modelId="{754F1CD7-0BE7-47C6-B6AA-8F41B3E52CE9}" type="presOf" srcId="{EBD082AA-47B9-4DAD-87A8-C6BF3EB534DC}" destId="{3C0669D0-B8AD-412D-B764-9FB42D4AB9B7}" srcOrd="1" destOrd="0" presId="urn:microsoft.com/office/officeart/2005/8/layout/process1"/>
    <dgm:cxn modelId="{F76D2F8E-4824-4609-9E68-A854C0FD89C4}" type="presParOf" srcId="{693E5E0B-6FFB-4112-9B9A-D1E1673D5F23}" destId="{3300F8D8-666E-4B5C-81BA-B545F7647453}" srcOrd="0" destOrd="0" presId="urn:microsoft.com/office/officeart/2005/8/layout/process1"/>
    <dgm:cxn modelId="{1CB25271-7331-494A-9D21-0A8FE38334E1}" type="presParOf" srcId="{693E5E0B-6FFB-4112-9B9A-D1E1673D5F23}" destId="{D62AFDAA-2F57-425A-94A6-F9EF5B1647D3}" srcOrd="1" destOrd="0" presId="urn:microsoft.com/office/officeart/2005/8/layout/process1"/>
    <dgm:cxn modelId="{BB96FE94-E5C5-4E84-AB86-8F59478CF96F}" type="presParOf" srcId="{D62AFDAA-2F57-425A-94A6-F9EF5B1647D3}" destId="{859BB0C8-1FB7-4CA6-952B-28DF24F801F9}" srcOrd="0" destOrd="0" presId="urn:microsoft.com/office/officeart/2005/8/layout/process1"/>
    <dgm:cxn modelId="{D102B038-C756-4410-BBCD-3B3DE63F5FE3}" type="presParOf" srcId="{693E5E0B-6FFB-4112-9B9A-D1E1673D5F23}" destId="{422A4A1C-DD05-47B9-8EBD-0E487B99107C}" srcOrd="2" destOrd="0" presId="urn:microsoft.com/office/officeart/2005/8/layout/process1"/>
    <dgm:cxn modelId="{6B3EC788-B322-4496-B439-2B6E37127A2C}" type="presParOf" srcId="{693E5E0B-6FFB-4112-9B9A-D1E1673D5F23}" destId="{B7D1BF78-58EC-4F50-B685-66CC487CF4EE}" srcOrd="3" destOrd="0" presId="urn:microsoft.com/office/officeart/2005/8/layout/process1"/>
    <dgm:cxn modelId="{B430ECD7-CCA6-4C8D-A24E-3CE8377E8068}" type="presParOf" srcId="{B7D1BF78-58EC-4F50-B685-66CC487CF4EE}" destId="{3C0669D0-B8AD-412D-B764-9FB42D4AB9B7}" srcOrd="0" destOrd="0" presId="urn:microsoft.com/office/officeart/2005/8/layout/process1"/>
    <dgm:cxn modelId="{6DF05B47-3FED-45CA-BC9C-0E181823A59D}" type="presParOf" srcId="{693E5E0B-6FFB-4112-9B9A-D1E1673D5F23}" destId="{DA76F608-E6BC-46DD-9C56-707040DDB00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19463-2AE7-43E1-A30E-E65225A40466}">
      <dsp:nvSpPr>
        <dsp:cNvPr id="0" name=""/>
        <dsp:cNvSpPr/>
      </dsp:nvSpPr>
      <dsp:spPr>
        <a:xfrm>
          <a:off x="106" y="1330940"/>
          <a:ext cx="1699969" cy="14021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生产力水平底下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以简单自然农业为生</a:t>
          </a:r>
        </a:p>
      </dsp:txBody>
      <dsp:txXfrm>
        <a:off x="32373" y="1363207"/>
        <a:ext cx="1635435" cy="1037131"/>
      </dsp:txXfrm>
    </dsp:sp>
    <dsp:sp modelId="{734D99B8-B60E-4799-8899-AA7D28563776}">
      <dsp:nvSpPr>
        <dsp:cNvPr id="0" name=""/>
        <dsp:cNvSpPr/>
      </dsp:nvSpPr>
      <dsp:spPr>
        <a:xfrm>
          <a:off x="975710" y="1737664"/>
          <a:ext cx="1767229" cy="1767229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73D7A-D085-4984-BD26-279B304AB696}">
      <dsp:nvSpPr>
        <dsp:cNvPr id="0" name=""/>
        <dsp:cNvSpPr/>
      </dsp:nvSpPr>
      <dsp:spPr>
        <a:xfrm>
          <a:off x="377877" y="2432605"/>
          <a:ext cx="1511084" cy="6009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原始文明</a:t>
          </a:r>
        </a:p>
      </dsp:txBody>
      <dsp:txXfrm>
        <a:off x="395477" y="2450205"/>
        <a:ext cx="1475884" cy="565708"/>
      </dsp:txXfrm>
    </dsp:sp>
    <dsp:sp modelId="{97BCAEA9-E61C-4669-B919-C3A1822D2BF3}">
      <dsp:nvSpPr>
        <dsp:cNvPr id="0" name=""/>
        <dsp:cNvSpPr/>
      </dsp:nvSpPr>
      <dsp:spPr>
        <a:xfrm>
          <a:off x="2103572" y="1330940"/>
          <a:ext cx="1699969" cy="14021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自然经济和农业生产占主导地位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利用可再生能源（畜力、水力等）</a:t>
          </a:r>
        </a:p>
      </dsp:txBody>
      <dsp:txXfrm>
        <a:off x="2135839" y="1663661"/>
        <a:ext cx="1635435" cy="1037131"/>
      </dsp:txXfrm>
    </dsp:sp>
    <dsp:sp modelId="{76AF526F-749C-412A-9E04-B3E64E0EB638}">
      <dsp:nvSpPr>
        <dsp:cNvPr id="0" name=""/>
        <dsp:cNvSpPr/>
      </dsp:nvSpPr>
      <dsp:spPr>
        <a:xfrm>
          <a:off x="3065009" y="504130"/>
          <a:ext cx="1984448" cy="1984448"/>
        </a:xfrm>
        <a:prstGeom prst="circularArrow">
          <a:avLst>
            <a:gd name="adj1" fmla="val 2271"/>
            <a:gd name="adj2" fmla="val 273786"/>
            <a:gd name="adj3" fmla="val 19550703"/>
            <a:gd name="adj4" fmla="val 12575511"/>
            <a:gd name="adj5" fmla="val 265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1BFC7-3E9A-4A1C-8F3F-CEF4F9FF64D8}">
      <dsp:nvSpPr>
        <dsp:cNvPr id="0" name=""/>
        <dsp:cNvSpPr/>
      </dsp:nvSpPr>
      <dsp:spPr>
        <a:xfrm>
          <a:off x="2481343" y="1030485"/>
          <a:ext cx="1511084" cy="6009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农业文明</a:t>
          </a:r>
        </a:p>
      </dsp:txBody>
      <dsp:txXfrm>
        <a:off x="2498943" y="1048085"/>
        <a:ext cx="1475884" cy="565708"/>
      </dsp:txXfrm>
    </dsp:sp>
    <dsp:sp modelId="{6A2AECD1-461C-4C41-A7D5-DC7156B32290}">
      <dsp:nvSpPr>
        <dsp:cNvPr id="0" name=""/>
        <dsp:cNvSpPr/>
      </dsp:nvSpPr>
      <dsp:spPr>
        <a:xfrm>
          <a:off x="4207037" y="1330940"/>
          <a:ext cx="1699969" cy="14021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对自然大规模掠夺开发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多轮科技革命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“机械思维”方法论出现</a:t>
          </a:r>
        </a:p>
      </dsp:txBody>
      <dsp:txXfrm>
        <a:off x="4239304" y="1363207"/>
        <a:ext cx="1635435" cy="1037131"/>
      </dsp:txXfrm>
    </dsp:sp>
    <dsp:sp modelId="{37FED5DD-AC95-46A7-B186-102E2CE90F77}">
      <dsp:nvSpPr>
        <dsp:cNvPr id="0" name=""/>
        <dsp:cNvSpPr/>
      </dsp:nvSpPr>
      <dsp:spPr>
        <a:xfrm>
          <a:off x="4584809" y="2432605"/>
          <a:ext cx="1511084" cy="6009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工业文明</a:t>
          </a:r>
        </a:p>
      </dsp:txBody>
      <dsp:txXfrm>
        <a:off x="4602409" y="2450205"/>
        <a:ext cx="1475884" cy="565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0F8D8-666E-4B5C-81BA-B545F7647453}">
      <dsp:nvSpPr>
        <dsp:cNvPr id="0" name=""/>
        <dsp:cNvSpPr/>
      </dsp:nvSpPr>
      <dsp:spPr>
        <a:xfrm>
          <a:off x="5357" y="0"/>
          <a:ext cx="1601390" cy="4385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积累足够的观测数据</a:t>
          </a:r>
        </a:p>
      </dsp:txBody>
      <dsp:txXfrm>
        <a:off x="18203" y="12846"/>
        <a:ext cx="1575698" cy="412889"/>
      </dsp:txXfrm>
    </dsp:sp>
    <dsp:sp modelId="{D62AFDAA-2F57-425A-94A6-F9EF5B1647D3}">
      <dsp:nvSpPr>
        <dsp:cNvPr id="0" name=""/>
        <dsp:cNvSpPr/>
      </dsp:nvSpPr>
      <dsp:spPr>
        <a:xfrm>
          <a:off x="1766887" y="20718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1766887" y="100147"/>
        <a:ext cx="237646" cy="238286"/>
      </dsp:txXfrm>
    </dsp:sp>
    <dsp:sp modelId="{422A4A1C-DD05-47B9-8EBD-0E487B99107C}">
      <dsp:nvSpPr>
        <dsp:cNvPr id="0" name=""/>
        <dsp:cNvSpPr/>
      </dsp:nvSpPr>
      <dsp:spPr>
        <a:xfrm>
          <a:off x="2247304" y="0"/>
          <a:ext cx="1601390" cy="4385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提出一个先验的世界模型</a:t>
          </a:r>
        </a:p>
      </dsp:txBody>
      <dsp:txXfrm>
        <a:off x="2260150" y="12846"/>
        <a:ext cx="1575698" cy="412889"/>
      </dsp:txXfrm>
    </dsp:sp>
    <dsp:sp modelId="{B7D1BF78-58EC-4F50-B685-66CC487CF4EE}">
      <dsp:nvSpPr>
        <dsp:cNvPr id="0" name=""/>
        <dsp:cNvSpPr/>
      </dsp:nvSpPr>
      <dsp:spPr>
        <a:xfrm>
          <a:off x="4008834" y="20718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4008834" y="100147"/>
        <a:ext cx="237646" cy="238286"/>
      </dsp:txXfrm>
    </dsp:sp>
    <dsp:sp modelId="{DA76F608-E6BC-46DD-9C56-707040DDB002}">
      <dsp:nvSpPr>
        <dsp:cNvPr id="0" name=""/>
        <dsp:cNvSpPr/>
      </dsp:nvSpPr>
      <dsp:spPr>
        <a:xfrm>
          <a:off x="4489251" y="0"/>
          <a:ext cx="1601390" cy="4385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调整模型的参数直至拟合数据</a:t>
          </a:r>
        </a:p>
      </dsp:txBody>
      <dsp:txXfrm>
        <a:off x="4502097" y="12846"/>
        <a:ext cx="1575698" cy="412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75117-2C7F-42D8-8F08-A327E964D886}" type="datetimeFigureOut">
              <a:rPr lang="zh-CN" altLang="en-US" smtClean="0"/>
              <a:pPr/>
              <a:t>2024/9/18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91D3B-2275-434E-9A12-A9E944C71E9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国家治理、智慧城市、人工智能、生命科学</a:t>
            </a:r>
            <a:endParaRPr lang="en-US" altLang="zh-CN" dirty="0"/>
          </a:p>
          <a:p>
            <a:r>
              <a:rPr lang="zh-CN" altLang="en-US" dirty="0"/>
              <a:t>国家说、领导人说、机器学、人类说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91D3B-2275-434E-9A12-A9E944C71E9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布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图片占位符 28" title="图案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3683000" cy="5143500"/>
          </a:xfrm>
        </p:spPr>
        <p:txBody>
          <a:bodyPr rtlCol="0"/>
          <a:lstStyle>
            <a:lvl1pPr>
              <a:defRPr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长方形 2" title="图案"/>
          <p:cNvSpPr/>
          <p:nvPr userDrawn="1"/>
        </p:nvSpPr>
        <p:spPr>
          <a:xfrm>
            <a:off x="3683001" y="0"/>
            <a:ext cx="88053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35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1349" y="659782"/>
            <a:ext cx="3601385" cy="566738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 rtl="0"/>
            <a:endParaRPr lang="zh-CN" altLang="en-US" noProof="0" dirty="0"/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1349" y="1467116"/>
            <a:ext cx="3601385" cy="56673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zh-CN" altLang="en-US" sz="18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171450" lvl="0" indent="-171450"/>
            <a:endParaRPr lang="zh-CN" altLang="en-US" noProof="0" dirty="0"/>
          </a:p>
        </p:txBody>
      </p:sp>
      <p:sp>
        <p:nvSpPr>
          <p:cNvPr id="34" name="文本占位符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21349" y="2274450"/>
            <a:ext cx="3601385" cy="56673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18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 indent="0">
              <a:buNone/>
            </a:pPr>
            <a:endParaRPr lang="zh-CN" altLang="en-US" noProof="0" dirty="0"/>
          </a:p>
        </p:txBody>
      </p:sp>
      <p:sp>
        <p:nvSpPr>
          <p:cNvPr id="35" name="文本占位符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1349" y="3081784"/>
            <a:ext cx="3601385" cy="56673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18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 indent="0">
              <a:buNone/>
            </a:pPr>
            <a:endParaRPr lang="zh-CN" altLang="en-US" noProof="0" dirty="0"/>
          </a:p>
        </p:txBody>
      </p:sp>
      <p:sp>
        <p:nvSpPr>
          <p:cNvPr id="36" name="文本占位符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21349" y="3889117"/>
            <a:ext cx="3601385" cy="56673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1800" noProof="0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 indent="0">
              <a:buNone/>
            </a:pPr>
            <a:endParaRPr lang="zh-CN" altLang="en-US" noProof="0" dirty="0"/>
          </a:p>
        </p:txBody>
      </p:sp>
      <p:sp>
        <p:nvSpPr>
          <p:cNvPr id="37" name="文本占位符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3055" y="659782"/>
            <a:ext cx="555812" cy="566738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45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1</a:t>
            </a:r>
          </a:p>
        </p:txBody>
      </p:sp>
      <p:sp>
        <p:nvSpPr>
          <p:cNvPr id="38" name="文本占位符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3055" y="1467116"/>
            <a:ext cx="555812" cy="566738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45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2</a:t>
            </a:r>
          </a:p>
        </p:txBody>
      </p:sp>
      <p:sp>
        <p:nvSpPr>
          <p:cNvPr id="39" name="文本占位符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3055" y="2274450"/>
            <a:ext cx="555812" cy="566738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45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3</a:t>
            </a:r>
          </a:p>
        </p:txBody>
      </p:sp>
      <p:sp>
        <p:nvSpPr>
          <p:cNvPr id="40" name="文本占位符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3055" y="3081784"/>
            <a:ext cx="555812" cy="566738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45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4</a:t>
            </a:r>
          </a:p>
        </p:txBody>
      </p:sp>
      <p:sp>
        <p:nvSpPr>
          <p:cNvPr id="41" name="文本占位符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3055" y="3889117"/>
            <a:ext cx="555812" cy="566738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45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 rtl="0"/>
            <a:r>
              <a:rPr lang="en-US" altLang="zh-CN" noProof="0" dirty="0"/>
              <a:t>5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970" y="2795521"/>
            <a:ext cx="1706542" cy="769144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375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/>
            <a:r>
              <a:rPr lang="zh-CN" altLang="en-US" noProof="0" dirty="0"/>
              <a:t>议程​​</a:t>
            </a:r>
          </a:p>
        </p:txBody>
      </p:sp>
    </p:spTree>
    <p:extLst>
      <p:ext uri="{BB962C8B-B14F-4D97-AF65-F5344CB8AC3E}">
        <p14:creationId xmlns:p14="http://schemas.microsoft.com/office/powerpoint/2010/main" val="1957740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0240C2-616C-4E41-9EF7-BC952073889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200" y="609600"/>
            <a:ext cx="8124825" cy="422503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400" baseline="0">
                <a:latin typeface="Calibri" panose="020F0502020204030204" pitchFamily="34" charset="0"/>
                <a:ea typeface="黑体" panose="02010609060101010101" pitchFamily="49" charset="-122"/>
              </a:defRPr>
            </a:lvl1pPr>
            <a:lvl2pPr>
              <a:lnSpc>
                <a:spcPct val="120000"/>
              </a:lnSpc>
              <a:defRPr sz="2100" baseline="0">
                <a:latin typeface="Calibri" panose="020F0502020204030204" pitchFamily="34" charset="0"/>
                <a:ea typeface="黑体" panose="02010609060101010101" pitchFamily="49" charset="-122"/>
              </a:defRPr>
            </a:lvl2pPr>
            <a:lvl3pPr>
              <a:lnSpc>
                <a:spcPct val="120000"/>
              </a:lnSpc>
              <a:defRPr sz="1800" baseline="0">
                <a:latin typeface="Calibri" panose="020F0502020204030204" pitchFamily="34" charset="0"/>
                <a:ea typeface="黑体" panose="02010609060101010101" pitchFamily="49" charset="-122"/>
              </a:defRPr>
            </a:lvl3pPr>
            <a:lvl4pPr>
              <a:lnSpc>
                <a:spcPct val="120000"/>
              </a:lnSpc>
              <a:defRPr sz="1500" baseline="0">
                <a:latin typeface="Calibri" panose="020F0502020204030204" pitchFamily="34" charset="0"/>
                <a:ea typeface="黑体" panose="02010609060101010101" pitchFamily="49" charset="-122"/>
              </a:defRPr>
            </a:lvl4pPr>
            <a:lvl5pPr>
              <a:lnSpc>
                <a:spcPct val="120000"/>
              </a:lnSpc>
              <a:defRPr sz="1500" baseline="0">
                <a:latin typeface="Calibri" panose="020F050202020403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67377" y="4248150"/>
            <a:ext cx="3476623" cy="586488"/>
          </a:xfrm>
          <a:solidFill>
            <a:schemeClr val="accent1"/>
          </a:solidFill>
        </p:spPr>
        <p:txBody>
          <a:bodyPr lIns="274320" tIns="182880" rIns="182880" bIns="18288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i="0" kern="1200" spc="-113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</p:txBody>
      </p:sp>
      <p:sp>
        <p:nvSpPr>
          <p:cNvPr id="6" name="形状 62" title="图案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5667375" y="4248151"/>
            <a:ext cx="2" cy="586487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4288" tIns="14288" rIns="14288" bIns="14288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CN" altLang="en-US" sz="1125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10">
            <a:extLst>
              <a:ext uri="{FF2B5EF4-FFF2-40B4-BE49-F238E27FC236}">
                <a16:creationId xmlns:a16="http://schemas.microsoft.com/office/drawing/2014/main" id="{D00C0329-6DEA-4948-9963-7B8E469F2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84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350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任意多边形：形状 8">
            <a:extLst>
              <a:ext uri="{FF2B5EF4-FFF2-40B4-BE49-F238E27FC236}">
                <a16:creationId xmlns:a16="http://schemas.microsoft.com/office/drawing/2014/main" id="{1ACF7E13-A395-4D21-8649-FBCE3371D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246965" cy="3429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350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5E8ECA8-5C33-4116-ADDB-E47F9F73EA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625" y="50898"/>
            <a:ext cx="4772025" cy="257966"/>
          </a:xfrm>
        </p:spPr>
        <p:txBody>
          <a:bodyPr>
            <a:normAutofit/>
          </a:bodyPr>
          <a:lstStyle>
            <a:lvl1pPr marL="0" indent="0">
              <a:buNone/>
              <a:defRPr sz="1350" b="1"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3429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6858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0287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1371600" indent="0"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39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31300" cy="51308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ransition spd="slow">
    <p:cut/>
  </p:transition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j-lt"/>
          <a:ea typeface="黑体" pitchFamily="49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j-lt"/>
          <a:ea typeface="黑体" pitchFamily="49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黑体" pitchFamily="49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黑体" pitchFamily="49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黑体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://www.mmds.org/#ver2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49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58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2.xml"/><Relationship Id="rId5" Type="http://schemas.openxmlformats.org/officeDocument/2006/relationships/image" Target="../media/image60.png"/><Relationship Id="rId10" Type="http://schemas.microsoft.com/office/2007/relationships/diagramDrawing" Target="../diagrams/drawing2.xml"/><Relationship Id="rId4" Type="http://schemas.openxmlformats.org/officeDocument/2006/relationships/image" Target="../media/image59.png"/><Relationship Id="rId9" Type="http://schemas.openxmlformats.org/officeDocument/2006/relationships/diagramColors" Target="../diagrams/colors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Users\Administrator\Desktop\deep-web-06-1920x10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5143499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0" y="1563637"/>
            <a:ext cx="9144000" cy="172819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685800" y="1566187"/>
            <a:ext cx="7772400" cy="1712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数据挖掘</a:t>
            </a:r>
            <a:b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Data Mining</a:t>
            </a:r>
            <a:endParaRPr kumimoji="0" lang="zh-CN" altLang="en-US" sz="3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latin typeface="黑体" pitchFamily="49" charset="-122"/>
                <a:ea typeface="黑体" pitchFamily="49" charset="-122"/>
              </a:rPr>
              <a:t>摩拜算法大赛：让摩拜出行更智能！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7614"/>
            <a:ext cx="8363272" cy="64806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+mj-lt"/>
                <a:ea typeface="黑体" pitchFamily="49" charset="-122"/>
              </a:rPr>
              <a:t>任务：</a:t>
            </a:r>
            <a:r>
              <a:rPr lang="zh-CN" altLang="en-US" sz="2400" dirty="0">
                <a:latin typeface="+mj-lt"/>
                <a:ea typeface="黑体" pitchFamily="49" charset="-122"/>
              </a:rPr>
              <a:t>根据摩拜提供的数据，预测骑行的目的地所在区块。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6800" y="2501999"/>
            <a:ext cx="7210425" cy="2085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205" y="3088324"/>
            <a:ext cx="3617891" cy="1797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9" y="1023371"/>
            <a:ext cx="3611979" cy="1879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92422" y="3096523"/>
            <a:ext cx="3465286" cy="178212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76877" y="1608459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国家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2143" y="3596695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机器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85793" y="1547327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企业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91059" y="3538429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人类</a:t>
            </a:r>
          </a:p>
        </p:txBody>
      </p:sp>
      <p:pic>
        <p:nvPicPr>
          <p:cNvPr id="144385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3350" y="1032940"/>
            <a:ext cx="3474232" cy="18465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标题 1"/>
          <p:cNvSpPr txBox="1">
            <a:spLocks/>
          </p:cNvSpPr>
          <p:nvPr/>
        </p:nvSpPr>
        <p:spPr>
          <a:xfrm>
            <a:off x="446856" y="209639"/>
            <a:ext cx="8229600" cy="70592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itchFamily="49" charset="-122"/>
                <a:cs typeface="+mj-cs"/>
              </a:rPr>
              <a:t>时代的呼唤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0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28F79-1C39-42CB-983A-88E57B6F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背景</a:t>
            </a:r>
            <a:r>
              <a:rPr lang="en-US" altLang="zh-CN" sz="3600" dirty="0"/>
              <a:t>1</a:t>
            </a:r>
            <a:r>
              <a:rPr lang="zh-CN" altLang="en-US" sz="3600" dirty="0"/>
              <a:t>：智能时代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259A4B-5A2F-4DBA-B128-23815AEE7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203376"/>
            <a:ext cx="2016224" cy="2749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FE2DD74-F081-4CEB-B647-BDC9E96F7141}"/>
              </a:ext>
            </a:extLst>
          </p:cNvPr>
          <p:cNvSpPr/>
          <p:nvPr/>
        </p:nvSpPr>
        <p:spPr>
          <a:xfrm>
            <a:off x="2843808" y="4024893"/>
            <a:ext cx="33843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0B0F0"/>
                </a:solidFill>
              </a:rPr>
              <a:t>DARK FACTORY</a:t>
            </a:r>
            <a:endParaRPr lang="en-US" altLang="zh-CN" dirty="0">
              <a:solidFill>
                <a:srgbClr val="00B0F0"/>
              </a:solidFill>
            </a:endParaRPr>
          </a:p>
          <a:p>
            <a:pPr algn="ctr"/>
            <a:r>
              <a:rPr lang="zh-CN" altLang="en-US" sz="1400" dirty="0"/>
              <a:t>The robotics revolution is changing what machines can do. Where do humans fit in?</a:t>
            </a:r>
            <a:endParaRPr lang="en-US" altLang="zh-CN" sz="1400" dirty="0"/>
          </a:p>
          <a:p>
            <a:pPr algn="ctr"/>
            <a:r>
              <a:rPr lang="en-US" altLang="zh-CN" sz="1400" i="1" dirty="0">
                <a:solidFill>
                  <a:srgbClr val="C00000"/>
                </a:solidFill>
              </a:rPr>
              <a:t>The New Yorker </a:t>
            </a:r>
            <a:r>
              <a:rPr lang="en-US" altLang="zh-CN" sz="1400" dirty="0">
                <a:solidFill>
                  <a:srgbClr val="C00000"/>
                </a:solidFill>
              </a:rPr>
              <a:t>2017.10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21A863-CA6C-4466-B011-C2E67856416A}"/>
              </a:ext>
            </a:extLst>
          </p:cNvPr>
          <p:cNvSpPr/>
          <p:nvPr/>
        </p:nvSpPr>
        <p:spPr>
          <a:xfrm>
            <a:off x="179512" y="4024892"/>
            <a:ext cx="27363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B0F0"/>
                </a:solidFill>
              </a:rPr>
              <a:t>ALL Systems Go</a:t>
            </a:r>
          </a:p>
          <a:p>
            <a:pPr algn="ctr"/>
            <a:r>
              <a:rPr lang="en-US" altLang="zh-CN" sz="1400" dirty="0"/>
              <a:t>At last — a computer program that can beat a champion Go player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pPr algn="ctr"/>
            <a:r>
              <a:rPr lang="en-US" altLang="zh-CN" sz="1400" i="1" dirty="0">
                <a:solidFill>
                  <a:srgbClr val="C00000"/>
                </a:solidFill>
              </a:rPr>
              <a:t>Nature </a:t>
            </a:r>
            <a:r>
              <a:rPr lang="en-US" altLang="zh-CN" sz="1400" dirty="0">
                <a:solidFill>
                  <a:srgbClr val="C00000"/>
                </a:solidFill>
              </a:rPr>
              <a:t>2016.01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ECFBB2-1471-4C85-AB2F-85DBACCA4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01654"/>
            <a:ext cx="2084673" cy="2762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20FF12-90E7-4EC9-9AC0-435C97066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7" y="1209981"/>
            <a:ext cx="2016223" cy="273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310CE82-7C4D-4AC0-BC40-EFDD3D53A38D}"/>
              </a:ext>
            </a:extLst>
          </p:cNvPr>
          <p:cNvSpPr/>
          <p:nvPr/>
        </p:nvSpPr>
        <p:spPr>
          <a:xfrm>
            <a:off x="6300192" y="4024891"/>
            <a:ext cx="26175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B0F0"/>
                </a:solidFill>
              </a:rPr>
              <a:t>Robot-Proof</a:t>
            </a:r>
          </a:p>
          <a:p>
            <a:pPr algn="ctr"/>
            <a:r>
              <a:rPr lang="en-US" altLang="zh-CN" sz="1400" dirty="0"/>
              <a:t>Higher Education in the Age of Artificial Intelligence</a:t>
            </a:r>
          </a:p>
          <a:p>
            <a:pPr algn="ctr"/>
            <a:r>
              <a:rPr lang="en-US" altLang="zh-CN" sz="1400" i="1" dirty="0">
                <a:solidFill>
                  <a:srgbClr val="C00000"/>
                </a:solidFill>
              </a:rPr>
              <a:t>MIT Press </a:t>
            </a:r>
            <a:r>
              <a:rPr lang="en-US" altLang="zh-CN" sz="1400" dirty="0">
                <a:solidFill>
                  <a:srgbClr val="C00000"/>
                </a:solidFill>
              </a:rPr>
              <a:t>2017.08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69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A6FF3-8989-4869-B9FB-ED2C70BC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航天学的启示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3BE332-AADD-4B49-8043-78DFE7DF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41" y="1217245"/>
            <a:ext cx="3370419" cy="25278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ACCD9D-DE20-462C-B987-4659139AB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95" y="3561432"/>
            <a:ext cx="2267769" cy="1368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310E4A-820F-4AD9-BBB3-8203B0CE1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594" y="1201225"/>
            <a:ext cx="3616846" cy="212622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91BE351-8F11-44D6-86B7-64FEE9453A7F}"/>
              </a:ext>
            </a:extLst>
          </p:cNvPr>
          <p:cNvSpPr/>
          <p:nvPr/>
        </p:nvSpPr>
        <p:spPr>
          <a:xfrm>
            <a:off x="265944" y="4015683"/>
            <a:ext cx="5962240" cy="92333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+mj-lt"/>
                <a:ea typeface="黑体" panose="02010609060101010101" pitchFamily="49" charset="-122"/>
              </a:rPr>
              <a:t>今天，我们并没有把航空技术看成是“人工飞行”，它就是飞行。同样，我们也不应该将</a:t>
            </a:r>
            <a:r>
              <a:rPr lang="zh-CN" altLang="en-US" dirty="0">
                <a:solidFill>
                  <a:srgbClr val="C00000"/>
                </a:solidFill>
                <a:latin typeface="+mj-lt"/>
                <a:ea typeface="黑体" panose="02010609060101010101" pitchFamily="49" charset="-122"/>
              </a:rPr>
              <a:t>技术智能</a:t>
            </a:r>
            <a:r>
              <a:rPr lang="zh-CN" altLang="en-US" dirty="0">
                <a:solidFill>
                  <a:srgbClr val="333333"/>
                </a:solidFill>
                <a:latin typeface="+mj-lt"/>
                <a:ea typeface="黑体" panose="02010609060101010101" pitchFamily="49" charset="-122"/>
              </a:rPr>
              <a:t>视为“人工的”东西，而应该就把它看成是</a:t>
            </a:r>
            <a:r>
              <a:rPr lang="zh-CN" altLang="en-US" dirty="0">
                <a:solidFill>
                  <a:srgbClr val="C00000"/>
                </a:solidFill>
                <a:latin typeface="+mj-lt"/>
                <a:ea typeface="黑体" panose="02010609060101010101" pitchFamily="49" charset="-122"/>
              </a:rPr>
              <a:t>增强人类能力的智能。</a:t>
            </a:r>
          </a:p>
        </p:txBody>
      </p:sp>
    </p:spTree>
    <p:extLst>
      <p:ext uri="{BB962C8B-B14F-4D97-AF65-F5344CB8AC3E}">
        <p14:creationId xmlns:p14="http://schemas.microsoft.com/office/powerpoint/2010/main" val="37145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F37529-9775-43C9-AFF6-4520F48DF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400" dirty="0"/>
              <a:t>如何赋予增强智能？只能靠教育！</a:t>
            </a:r>
            <a:endParaRPr lang="zh-CN" altLang="en-US" sz="3400" dirty="0"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EF424-AC48-45E2-8476-2510E0A98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350"/>
            <a:ext cx="8229600" cy="394335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zh-CN" altLang="en-US" sz="2400" u="sng" dirty="0">
                <a:solidFill>
                  <a:srgbClr val="C00000"/>
                </a:solidFill>
              </a:rPr>
              <a:t>人类增强智能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latin typeface="+mj-lt"/>
                <a:ea typeface="黑体" panose="02010609060101010101" pitchFamily="49" charset="-122"/>
              </a:rPr>
              <a:t>= </a:t>
            </a:r>
            <a:r>
              <a:rPr lang="zh-CN" altLang="en-US" sz="2400" u="sng" dirty="0">
                <a:latin typeface="+mj-lt"/>
                <a:ea typeface="黑体" panose="02010609060101010101" pitchFamily="49" charset="-122"/>
              </a:rPr>
              <a:t>人脑智能</a:t>
            </a:r>
            <a:r>
              <a:rPr lang="zh-CN" altLang="en-US" sz="2400" dirty="0">
                <a:latin typeface="+mj-lt"/>
                <a:ea typeface="黑体" panose="02010609060101010101" pitchFamily="49" charset="-122"/>
              </a:rPr>
              <a:t> </a:t>
            </a:r>
            <a:r>
              <a:rPr lang="en-US" altLang="zh-CN" sz="2400" dirty="0">
                <a:latin typeface="+mj-lt"/>
                <a:ea typeface="黑体" panose="02010609060101010101" pitchFamily="49" charset="-122"/>
              </a:rPr>
              <a:t>+ </a:t>
            </a:r>
            <a:r>
              <a:rPr lang="zh-CN" altLang="en-US" sz="2400" u="sng" dirty="0">
                <a:latin typeface="+mj-lt"/>
                <a:ea typeface="黑体" panose="02010609060101010101" pitchFamily="49" charset="-122"/>
              </a:rPr>
              <a:t>技术智能</a:t>
            </a:r>
            <a:endParaRPr lang="en-US" altLang="zh-CN" sz="2400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800" dirty="0">
                <a:solidFill>
                  <a:srgbClr val="C00000"/>
                </a:solidFill>
              </a:rPr>
              <a:t>从面向“知识”到面向“能力”的转变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400" dirty="0"/>
              <a:t>基本素养的提升</a:t>
            </a:r>
            <a:endParaRPr lang="en-US" altLang="zh-CN" sz="2400" dirty="0"/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 sz="1900" dirty="0">
                <a:solidFill>
                  <a:srgbClr val="00B050"/>
                </a:solidFill>
              </a:rPr>
              <a:t>数字素养</a:t>
            </a:r>
            <a:r>
              <a:rPr lang="zh-CN" altLang="en-US" sz="1900" dirty="0"/>
              <a:t>（</a:t>
            </a:r>
            <a:r>
              <a:rPr lang="en-US" altLang="zh-CN" sz="1900" dirty="0"/>
              <a:t>Digital literacy</a:t>
            </a:r>
            <a:r>
              <a:rPr lang="zh-CN" altLang="en-US" sz="1900" dirty="0"/>
              <a:t>） 、</a:t>
            </a:r>
            <a:r>
              <a:rPr lang="zh-CN" altLang="en-US" sz="1900" dirty="0">
                <a:solidFill>
                  <a:srgbClr val="00B050"/>
                </a:solidFill>
              </a:rPr>
              <a:t>数据素养</a:t>
            </a:r>
            <a:r>
              <a:rPr lang="zh-CN" altLang="en-US" sz="1900" dirty="0"/>
              <a:t>（</a:t>
            </a:r>
            <a:r>
              <a:rPr lang="en-US" altLang="zh-CN" sz="1900" dirty="0"/>
              <a:t>Data literacy </a:t>
            </a:r>
            <a:r>
              <a:rPr lang="zh-CN" altLang="en-US" sz="1900" dirty="0"/>
              <a:t>）、</a:t>
            </a:r>
            <a:r>
              <a:rPr lang="zh-CN" altLang="en-US" sz="1900" dirty="0">
                <a:solidFill>
                  <a:srgbClr val="00B050"/>
                </a:solidFill>
              </a:rPr>
              <a:t>人文素养</a:t>
            </a:r>
            <a:r>
              <a:rPr lang="zh-CN" altLang="en-US" sz="1900" dirty="0"/>
              <a:t>（</a:t>
            </a:r>
            <a:r>
              <a:rPr lang="en-US" altLang="zh-CN" sz="1900" dirty="0"/>
              <a:t>Human literacy</a:t>
            </a:r>
            <a:r>
              <a:rPr lang="zh-CN" altLang="en-US" sz="1900" dirty="0"/>
              <a:t>）</a:t>
            </a:r>
            <a:endParaRPr lang="en-US" altLang="zh-CN" sz="19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400" dirty="0"/>
              <a:t>核心能力的提升</a:t>
            </a:r>
            <a:endParaRPr lang="en-US" altLang="zh-CN" sz="2400" dirty="0"/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 sz="1900" dirty="0">
                <a:solidFill>
                  <a:srgbClr val="00B050"/>
                </a:solidFill>
              </a:rPr>
              <a:t>学习能力</a:t>
            </a:r>
            <a:r>
              <a:rPr lang="zh-CN" altLang="en-US" sz="1900" dirty="0"/>
              <a:t>、</a:t>
            </a:r>
            <a:r>
              <a:rPr lang="zh-CN" altLang="en-US" sz="1900" dirty="0">
                <a:solidFill>
                  <a:srgbClr val="00B050"/>
                </a:solidFill>
              </a:rPr>
              <a:t>问题求解能力</a:t>
            </a:r>
            <a:r>
              <a:rPr lang="zh-CN" altLang="en-US" sz="1900" dirty="0"/>
              <a:t>、</a:t>
            </a:r>
            <a:r>
              <a:rPr lang="zh-CN" altLang="en-US" sz="1900" dirty="0">
                <a:solidFill>
                  <a:srgbClr val="00B050"/>
                </a:solidFill>
              </a:rPr>
              <a:t>信息获取能力</a:t>
            </a:r>
            <a:r>
              <a:rPr lang="zh-CN" altLang="en-US" sz="1900" dirty="0"/>
              <a:t>、</a:t>
            </a:r>
            <a:r>
              <a:rPr lang="zh-CN" altLang="en-US" sz="1900" dirty="0">
                <a:solidFill>
                  <a:srgbClr val="00B050"/>
                </a:solidFill>
              </a:rPr>
              <a:t>分析推理能力</a:t>
            </a:r>
            <a:r>
              <a:rPr lang="zh-CN" altLang="en-US" sz="1900" dirty="0"/>
              <a:t>、</a:t>
            </a:r>
            <a:r>
              <a:rPr lang="zh-CN" altLang="en-US" sz="1900" dirty="0">
                <a:solidFill>
                  <a:srgbClr val="00B050"/>
                </a:solidFill>
              </a:rPr>
              <a:t>决策能力</a:t>
            </a:r>
            <a:r>
              <a:rPr lang="zh-CN" altLang="en-US" sz="1900" dirty="0"/>
              <a:t>、</a:t>
            </a:r>
            <a:r>
              <a:rPr lang="en-US" altLang="zh-CN" sz="1900" dirty="0"/>
              <a:t>……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400" dirty="0"/>
              <a:t>综合认知的提升</a:t>
            </a:r>
            <a:endParaRPr lang="en-US" altLang="zh-CN" sz="2400" dirty="0"/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 sz="1900" dirty="0">
                <a:solidFill>
                  <a:srgbClr val="00B050"/>
                </a:solidFill>
              </a:rPr>
              <a:t>系统性思维</a:t>
            </a:r>
            <a:r>
              <a:rPr lang="zh-CN" altLang="en-US" sz="1900" dirty="0"/>
              <a:t>（</a:t>
            </a:r>
            <a:r>
              <a:rPr lang="en-US" altLang="zh-CN" sz="1900" dirty="0"/>
              <a:t>System thinking</a:t>
            </a:r>
            <a:r>
              <a:rPr lang="zh-CN" altLang="en-US" sz="1900" dirty="0"/>
              <a:t>）、</a:t>
            </a:r>
            <a:r>
              <a:rPr lang="zh-CN" altLang="en-US" sz="1900" dirty="0">
                <a:solidFill>
                  <a:srgbClr val="00B050"/>
                </a:solidFill>
              </a:rPr>
              <a:t>数据思维</a:t>
            </a:r>
            <a:r>
              <a:rPr lang="zh-CN" altLang="en-US" sz="1900" dirty="0"/>
              <a:t>（</a:t>
            </a:r>
            <a:r>
              <a:rPr lang="en-US" altLang="zh-CN" sz="1900" dirty="0"/>
              <a:t>Data thinking</a:t>
            </a:r>
            <a:r>
              <a:rPr lang="zh-CN" altLang="en-US" sz="1900" dirty="0"/>
              <a:t>）</a:t>
            </a:r>
            <a:endParaRPr lang="en-US" altLang="zh-CN" sz="1900" dirty="0"/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 sz="1900" dirty="0">
                <a:solidFill>
                  <a:srgbClr val="00B050"/>
                </a:solidFill>
              </a:rPr>
              <a:t>设计思维</a:t>
            </a:r>
            <a:r>
              <a:rPr lang="zh-CN" altLang="en-US" sz="1900" dirty="0"/>
              <a:t>（</a:t>
            </a:r>
            <a:r>
              <a:rPr lang="en-US" altLang="zh-CN" sz="1900" dirty="0"/>
              <a:t>Design thinking</a:t>
            </a:r>
            <a:r>
              <a:rPr lang="zh-CN" altLang="en-US" sz="1900" dirty="0"/>
              <a:t>）、</a:t>
            </a:r>
            <a:r>
              <a:rPr lang="zh-CN" altLang="en-US" sz="1900" dirty="0">
                <a:solidFill>
                  <a:srgbClr val="00B050"/>
                </a:solidFill>
              </a:rPr>
              <a:t>批判性思维</a:t>
            </a:r>
            <a:r>
              <a:rPr lang="zh-CN" altLang="en-US" sz="1900" dirty="0"/>
              <a:t>（</a:t>
            </a:r>
            <a:r>
              <a:rPr lang="en-US" altLang="zh-CN" sz="1900" dirty="0"/>
              <a:t>Critical thinking</a:t>
            </a:r>
            <a:r>
              <a:rPr lang="zh-CN" altLang="en-US" sz="1900" dirty="0"/>
              <a:t>）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 sz="1900" dirty="0">
                <a:solidFill>
                  <a:srgbClr val="00B050"/>
                </a:solidFill>
              </a:rPr>
              <a:t>认知敏捷性</a:t>
            </a:r>
            <a:r>
              <a:rPr lang="zh-CN" altLang="en-US" sz="1900" dirty="0"/>
              <a:t>（</a:t>
            </a:r>
            <a:r>
              <a:rPr lang="en-US" altLang="zh-CN" sz="1900" dirty="0"/>
              <a:t>Cognitive agility</a:t>
            </a:r>
            <a:r>
              <a:rPr lang="zh-CN" altLang="en-US" sz="1900" dirty="0"/>
              <a:t>）、</a:t>
            </a:r>
            <a:r>
              <a:rPr lang="zh-CN" altLang="en-US" sz="1900" dirty="0">
                <a:solidFill>
                  <a:srgbClr val="00B050"/>
                </a:solidFill>
              </a:rPr>
              <a:t>创业精神</a:t>
            </a:r>
            <a:r>
              <a:rPr lang="zh-CN" altLang="en-US" sz="1900" dirty="0"/>
              <a:t>（</a:t>
            </a:r>
            <a:r>
              <a:rPr lang="en-US" altLang="zh-CN" sz="1900" dirty="0"/>
              <a:t>Entrepreneurship</a:t>
            </a:r>
            <a:r>
              <a:rPr lang="zh-CN" altLang="en-US" sz="1900" dirty="0"/>
              <a:t>）</a:t>
            </a:r>
            <a:endParaRPr lang="en-US" altLang="zh-CN" sz="19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altLang="zh-CN" sz="1600" dirty="0">
              <a:latin typeface="+mj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793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黑体" pitchFamily="49" charset="-122"/>
              </a:rPr>
              <a:t>背景</a:t>
            </a:r>
            <a:r>
              <a:rPr lang="en-US" altLang="zh-CN" sz="3600" dirty="0">
                <a:ea typeface="黑体" pitchFamily="49" charset="-122"/>
              </a:rPr>
              <a:t>2</a:t>
            </a:r>
            <a:r>
              <a:rPr lang="zh-CN" altLang="en-US" sz="3600" dirty="0">
                <a:ea typeface="黑体" pitchFamily="49" charset="-122"/>
              </a:rPr>
              <a:t>：科学范式与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数据思维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2740" y="1143313"/>
            <a:ext cx="6720569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643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ea typeface="黑体" pitchFamily="49" charset="-122"/>
              </a:rPr>
              <a:t>大数据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+mj-lt"/>
                <a:ea typeface="黑体" pitchFamily="49" charset="-122"/>
              </a:rPr>
              <a:t>大数据作为继云计算、物联网之后</a:t>
            </a:r>
            <a:r>
              <a:rPr lang="en-US" altLang="zh-CN" sz="2400" dirty="0">
                <a:latin typeface="+mj-lt"/>
                <a:ea typeface="黑体" pitchFamily="49" charset="-122"/>
              </a:rPr>
              <a:t>IT</a:t>
            </a:r>
            <a:r>
              <a:rPr lang="zh-CN" altLang="en-US" sz="2400" dirty="0">
                <a:latin typeface="+mj-lt"/>
                <a:ea typeface="黑体" pitchFamily="49" charset="-122"/>
              </a:rPr>
              <a:t>行业又一颠覆性的技术，备受关注已是毋庸置疑的事实。它好比是</a:t>
            </a:r>
            <a:r>
              <a:rPr lang="en-US" altLang="zh-CN" sz="2400" dirty="0">
                <a:latin typeface="+mj-lt"/>
                <a:ea typeface="黑体" pitchFamily="49" charset="-122"/>
              </a:rPr>
              <a:t>21</a:t>
            </a:r>
            <a:r>
              <a:rPr lang="zh-CN" altLang="en-US" sz="2400" dirty="0">
                <a:latin typeface="+mj-lt"/>
                <a:ea typeface="黑体" pitchFamily="49" charset="-122"/>
              </a:rPr>
              <a:t>世纪的石油和金矿，是一个国家提升综合竞争力的又一关键资源。</a:t>
            </a:r>
            <a:endParaRPr lang="en-US" altLang="zh-CN" sz="2400" dirty="0">
              <a:latin typeface="+mj-lt"/>
              <a:ea typeface="黑体" pitchFamily="49" charset="-122"/>
            </a:endParaRPr>
          </a:p>
          <a:p>
            <a:endParaRPr lang="en-US" altLang="zh-CN" sz="2400" dirty="0">
              <a:latin typeface="+mj-lt"/>
              <a:ea typeface="黑体" pitchFamily="49" charset="-122"/>
            </a:endParaRPr>
          </a:p>
          <a:p>
            <a:r>
              <a:rPr lang="zh-CN" altLang="en-US" sz="2400" dirty="0">
                <a:solidFill>
                  <a:srgbClr val="00B050"/>
                </a:solidFill>
                <a:latin typeface="+mj-lt"/>
                <a:ea typeface="黑体" pitchFamily="49" charset="-122"/>
              </a:rPr>
              <a:t>大数据</a:t>
            </a:r>
            <a:r>
              <a:rPr lang="zh-CN" altLang="en-US" sz="2400" dirty="0">
                <a:latin typeface="+mj-lt"/>
                <a:ea typeface="黑体" pitchFamily="49" charset="-122"/>
              </a:rPr>
              <a:t>既是一类</a:t>
            </a:r>
            <a:r>
              <a:rPr lang="zh-CN" altLang="en-US" sz="2400" u="sng" dirty="0">
                <a:solidFill>
                  <a:srgbClr val="C00000"/>
                </a:solidFill>
                <a:latin typeface="+mj-lt"/>
                <a:ea typeface="黑体" pitchFamily="49" charset="-122"/>
              </a:rPr>
              <a:t>数据</a:t>
            </a:r>
            <a:r>
              <a:rPr lang="zh-CN" altLang="en-US" sz="2400" dirty="0">
                <a:latin typeface="+mj-lt"/>
                <a:ea typeface="黑体" pitchFamily="49" charset="-122"/>
              </a:rPr>
              <a:t>，也是一项</a:t>
            </a:r>
            <a:r>
              <a:rPr lang="zh-CN" altLang="en-US" sz="2400" u="sng" dirty="0">
                <a:solidFill>
                  <a:srgbClr val="C00000"/>
                </a:solidFill>
                <a:latin typeface="+mj-lt"/>
                <a:ea typeface="黑体" pitchFamily="49" charset="-122"/>
              </a:rPr>
              <a:t>技术</a:t>
            </a:r>
            <a:r>
              <a:rPr lang="zh-CN" altLang="en-US" sz="2400" dirty="0">
                <a:latin typeface="+mj-lt"/>
                <a:ea typeface="黑体" pitchFamily="49" charset="-122"/>
              </a:rPr>
              <a:t>，还是一种</a:t>
            </a:r>
            <a:r>
              <a:rPr lang="zh-CN" altLang="en-US" sz="2400" u="sng" dirty="0">
                <a:solidFill>
                  <a:srgbClr val="C00000"/>
                </a:solidFill>
                <a:latin typeface="+mj-lt"/>
                <a:ea typeface="黑体" pitchFamily="49" charset="-122"/>
              </a:rPr>
              <a:t>理念</a:t>
            </a:r>
            <a:r>
              <a:rPr lang="zh-CN" altLang="en-US" sz="2400" dirty="0">
                <a:latin typeface="+mj-lt"/>
                <a:ea typeface="黑体" pitchFamily="49" charset="-122"/>
              </a:rPr>
              <a:t>。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3939902"/>
            <a:ext cx="503872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26468"/>
            <a:ext cx="8229600" cy="85725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课程简介</a:t>
            </a: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ea typeface="黑体" pitchFamily="49" charset="-122"/>
              </a:rPr>
              <a:t>为什么学习本课程？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数据挖掘、人工智能、机器学习的理念和思维方式已经成为人们应该具备的基本常识。</a:t>
            </a:r>
            <a:endParaRPr lang="en-US" altLang="zh-CN" sz="2800" dirty="0"/>
          </a:p>
          <a:p>
            <a:r>
              <a:rPr lang="zh-CN" altLang="en-US" sz="2800" dirty="0">
                <a:latin typeface="+mj-lt"/>
                <a:ea typeface="黑体" pitchFamily="49" charset="-122"/>
              </a:rPr>
              <a:t>拥有这种理念，才能够掌握数据和运用数据的人，才能在“一切都被记录，一切都被分析”的数据化时代生存和发展。</a:t>
            </a:r>
            <a:endParaRPr lang="en-US" altLang="zh-CN" sz="2800" dirty="0">
              <a:latin typeface="+mj-lt"/>
              <a:ea typeface="黑体" pitchFamily="49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</a:rPr>
              <a:t>计算机专业基础课。</a:t>
            </a:r>
            <a:endParaRPr lang="en-US" altLang="zh-CN" sz="2800" dirty="0">
              <a:solidFill>
                <a:srgbClr val="C00000"/>
              </a:solidFill>
              <a:latin typeface="+mj-lt"/>
              <a:ea typeface="黑体" pitchFamily="49" charset="-122"/>
            </a:endParaRP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2050" y="4056257"/>
            <a:ext cx="3520430" cy="1035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黑体" pitchFamily="49" charset="-122"/>
              </a:rPr>
              <a:t>课程目标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0384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zh-CN" sz="2400" dirty="0"/>
              <a:t>了解</a:t>
            </a:r>
            <a:r>
              <a:rPr lang="zh-CN" altLang="en-US" sz="2400" dirty="0"/>
              <a:t>数据挖掘全貌，建立计算思维、数据思维的意识；</a:t>
            </a:r>
            <a:endParaRPr lang="en-US" altLang="zh-CN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400" dirty="0"/>
              <a:t>掌握</a:t>
            </a:r>
            <a:r>
              <a:rPr lang="zh-CN" altLang="zh-CN" sz="2400" dirty="0"/>
              <a:t>数据</a:t>
            </a:r>
            <a:r>
              <a:rPr lang="zh-CN" altLang="en-US" sz="2400" dirty="0"/>
              <a:t>挖掘</a:t>
            </a:r>
            <a:r>
              <a:rPr lang="zh-CN" altLang="zh-CN" sz="2400" dirty="0"/>
              <a:t>的基本内涵</a:t>
            </a:r>
            <a:r>
              <a:rPr lang="zh-CN" altLang="en-US" sz="2400" dirty="0"/>
              <a:t>和应用模式；</a:t>
            </a:r>
            <a:endParaRPr lang="en-US" altLang="zh-CN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zh-CN" sz="2400" dirty="0"/>
              <a:t>培养</a:t>
            </a:r>
            <a:r>
              <a:rPr lang="zh-CN" altLang="en-US" sz="2400" dirty="0"/>
              <a:t>以</a:t>
            </a:r>
            <a:r>
              <a:rPr lang="zh-CN" altLang="zh-CN" sz="2400" dirty="0"/>
              <a:t>数据</a:t>
            </a:r>
            <a:r>
              <a:rPr lang="zh-CN" altLang="en-US" sz="2400" dirty="0"/>
              <a:t>为中心</a:t>
            </a:r>
            <a:r>
              <a:rPr lang="zh-CN" altLang="zh-CN" sz="2400" dirty="0"/>
              <a:t>的问题求解能力，系统性的学习数据</a:t>
            </a:r>
            <a:r>
              <a:rPr lang="zh-CN" altLang="en-US" sz="2400" dirty="0"/>
              <a:t>挖掘</a:t>
            </a:r>
            <a:r>
              <a:rPr lang="zh-CN" altLang="zh-CN" sz="2400" dirty="0"/>
              <a:t>的</a:t>
            </a:r>
            <a:r>
              <a:rPr lang="zh-CN" altLang="en-US" sz="2400" dirty="0"/>
              <a:t>核心原理与关键技术；</a:t>
            </a:r>
            <a:endParaRPr lang="en-US" altLang="zh-CN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zh-CN" sz="2400" dirty="0"/>
              <a:t>培养开源开放的精神，</a:t>
            </a:r>
            <a:r>
              <a:rPr lang="zh-CN" altLang="en-US" sz="2400" dirty="0"/>
              <a:t>建立基于</a:t>
            </a:r>
            <a:r>
              <a:rPr lang="zh-CN" altLang="zh-CN" sz="2400" dirty="0"/>
              <a:t>开源工具</a:t>
            </a:r>
            <a:r>
              <a:rPr lang="zh-CN" altLang="en-US" sz="2400" dirty="0"/>
              <a:t>的</a:t>
            </a:r>
            <a:r>
              <a:rPr lang="zh-CN" altLang="zh-CN" sz="2400" dirty="0"/>
              <a:t>数据分析与处理</a:t>
            </a:r>
            <a:r>
              <a:rPr lang="zh-CN" altLang="en-US" sz="2400" dirty="0"/>
              <a:t>意识</a:t>
            </a:r>
            <a:r>
              <a:rPr lang="zh-CN" altLang="zh-CN" sz="2400" dirty="0"/>
              <a:t>，</a:t>
            </a:r>
            <a:r>
              <a:rPr lang="zh-CN" altLang="en-US" sz="2400" dirty="0"/>
              <a:t>并</a:t>
            </a:r>
            <a:r>
              <a:rPr lang="zh-CN" altLang="zh-CN" sz="2400" dirty="0"/>
              <a:t>做到初步的</a:t>
            </a:r>
            <a:r>
              <a:rPr lang="zh-CN" altLang="en-US" sz="2400" dirty="0"/>
              <a:t>数据挖掘实践</a:t>
            </a:r>
            <a:r>
              <a:rPr lang="zh-CN" altLang="zh-CN" sz="2400" dirty="0"/>
              <a:t>训练；</a:t>
            </a:r>
            <a:endParaRPr lang="en-US" altLang="zh-CN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zh-CN" sz="2400" dirty="0"/>
              <a:t>让</a:t>
            </a:r>
            <a:r>
              <a:rPr lang="zh-CN" altLang="en-US" sz="2400" dirty="0"/>
              <a:t>大家感受</a:t>
            </a:r>
            <a:r>
              <a:rPr lang="zh-CN" altLang="zh-CN" sz="2400" dirty="0"/>
              <a:t>到</a:t>
            </a:r>
            <a:r>
              <a:rPr lang="zh-CN" altLang="zh-CN" sz="2400" u="sng" dirty="0">
                <a:solidFill>
                  <a:srgbClr val="C00000"/>
                </a:solidFill>
              </a:rPr>
              <a:t>数据与计算的美，数据与计算的愉悦</a:t>
            </a:r>
            <a:r>
              <a:rPr lang="zh-CN" altLang="en-US" sz="2400" dirty="0">
                <a:solidFill>
                  <a:srgbClr val="C00000"/>
                </a:solidFill>
              </a:rPr>
              <a:t>；</a:t>
            </a:r>
            <a:endParaRPr lang="zh-CN" altLang="zh-CN" sz="2400" dirty="0">
              <a:solidFill>
                <a:srgbClr val="C00000"/>
              </a:solidFill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zh-CN" sz="2400" dirty="0"/>
              <a:t>点燃</a:t>
            </a:r>
            <a:r>
              <a:rPr lang="zh-CN" altLang="en-US" sz="2400" dirty="0"/>
              <a:t>大家</a:t>
            </a:r>
            <a:r>
              <a:rPr lang="zh-CN" altLang="zh-CN" sz="2400" u="sng" dirty="0">
                <a:solidFill>
                  <a:srgbClr val="C00000"/>
                </a:solidFill>
              </a:rPr>
              <a:t>对</a:t>
            </a:r>
            <a:r>
              <a:rPr lang="zh-CN" altLang="en-US" sz="2400" u="sng" dirty="0">
                <a:solidFill>
                  <a:srgbClr val="C00000"/>
                </a:solidFill>
              </a:rPr>
              <a:t>数据挖掘、人工智能、机器学习</a:t>
            </a:r>
            <a:r>
              <a:rPr lang="zh-CN" altLang="zh-CN" sz="2400" u="sng" dirty="0">
                <a:solidFill>
                  <a:srgbClr val="C00000"/>
                </a:solidFill>
              </a:rPr>
              <a:t>的热情</a:t>
            </a:r>
            <a:r>
              <a:rPr lang="zh-CN" altLang="en-US" sz="2400" u="sng" dirty="0">
                <a:solidFill>
                  <a:srgbClr val="C00000"/>
                </a:solidFill>
              </a:rPr>
              <a:t>与</a:t>
            </a:r>
            <a:r>
              <a:rPr lang="zh-CN" altLang="zh-CN" sz="2400" u="sng" dirty="0">
                <a:solidFill>
                  <a:srgbClr val="C00000"/>
                </a:solidFill>
              </a:rPr>
              <a:t>兴趣</a:t>
            </a:r>
            <a:r>
              <a:rPr lang="zh-CN" altLang="zh-CN" sz="2400" dirty="0">
                <a:solidFill>
                  <a:srgbClr val="C00000"/>
                </a:solidFill>
              </a:rPr>
              <a:t>！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9067" y="915566"/>
            <a:ext cx="7990656" cy="1102519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ea typeface="黑体" pitchFamily="49" charset="-122"/>
              </a:rPr>
              <a:t>数据挖掘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067694"/>
            <a:ext cx="6400800" cy="72008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—— 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</a:rPr>
              <a:t>数据与计算之美</a:t>
            </a:r>
            <a:endParaRPr lang="en-US" altLang="zh-CN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14389" y="3012459"/>
            <a:ext cx="2915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rgbClr val="002060"/>
                </a:solidFill>
                <a:latin typeface="+mj-lt"/>
                <a:ea typeface="黑体" pitchFamily="49" charset="-122"/>
                <a:cs typeface="Source Han Serif SC Medium" charset="-122"/>
              </a:rPr>
              <a:t>章秦</a:t>
            </a:r>
            <a:endParaRPr kumimoji="1" lang="en-US" altLang="zh-CN" sz="2400" dirty="0">
              <a:solidFill>
                <a:srgbClr val="002060"/>
              </a:solidFill>
              <a:latin typeface="+mj-lt"/>
              <a:ea typeface="黑体" pitchFamily="49" charset="-122"/>
              <a:cs typeface="Source Han Serif SC Medium" charset="-122"/>
            </a:endParaRPr>
          </a:p>
          <a:p>
            <a:pPr algn="ctr"/>
            <a:r>
              <a:rPr kumimoji="1" lang="en-US" altLang="zh-CN" sz="2400" dirty="0" err="1">
                <a:solidFill>
                  <a:srgbClr val="002060"/>
                </a:solidFill>
                <a:latin typeface="+mj-lt"/>
                <a:ea typeface="黑体" pitchFamily="49" charset="-122"/>
              </a:rPr>
              <a:t>qinzhang@szu.edu.cn</a:t>
            </a:r>
            <a:endParaRPr kumimoji="1" lang="zh-CN" altLang="en-US" dirty="0">
              <a:solidFill>
                <a:srgbClr val="002060"/>
              </a:solidFill>
              <a:latin typeface="+mj-lt"/>
              <a:ea typeface="黑体" pitchFamily="49" charset="-122"/>
            </a:endParaRPr>
          </a:p>
        </p:txBody>
      </p:sp>
      <p:pic>
        <p:nvPicPr>
          <p:cNvPr id="1026" name="Picture 2" descr="深圳大学">
            <a:extLst>
              <a:ext uri="{FF2B5EF4-FFF2-40B4-BE49-F238E27FC236}">
                <a16:creationId xmlns:a16="http://schemas.microsoft.com/office/drawing/2014/main" id="{BF01C1D0-099E-11EC-A587-CB21F9344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389" y="3829714"/>
            <a:ext cx="2808312" cy="107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19C75-1EF4-42AC-A8C2-32932CA9C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7"/>
            <a:ext cx="8229600" cy="687659"/>
          </a:xfrm>
        </p:spPr>
        <p:txBody>
          <a:bodyPr>
            <a:normAutofit/>
          </a:bodyPr>
          <a:lstStyle/>
          <a:p>
            <a:r>
              <a:rPr lang="zh-CN" altLang="en-US" sz="3000" dirty="0"/>
              <a:t>面向核心素养的</a:t>
            </a:r>
            <a:r>
              <a:rPr lang="en-US" altLang="zh-CN" sz="3000" dirty="0"/>
              <a:t>《</a:t>
            </a:r>
            <a:r>
              <a:rPr lang="zh-CN" altLang="en-US" sz="3000" dirty="0"/>
              <a:t>数据挖掘</a:t>
            </a:r>
            <a:r>
              <a:rPr lang="en-US" altLang="zh-CN" sz="3000" dirty="0"/>
              <a:t>》</a:t>
            </a:r>
            <a:r>
              <a:rPr lang="zh-CN" altLang="en-US" sz="3000" dirty="0"/>
              <a:t>架构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AB8D9AE7-1149-4826-A044-0EA2FAD043B4}"/>
              </a:ext>
            </a:extLst>
          </p:cNvPr>
          <p:cNvSpPr/>
          <p:nvPr/>
        </p:nvSpPr>
        <p:spPr>
          <a:xfrm>
            <a:off x="5258368" y="2078865"/>
            <a:ext cx="2511896" cy="184739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200" dirty="0">
              <a:solidFill>
                <a:schemeClr val="lt1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42237142-67CB-4778-9725-5D0CC14BC06E}"/>
              </a:ext>
            </a:extLst>
          </p:cNvPr>
          <p:cNvSpPr/>
          <p:nvPr/>
        </p:nvSpPr>
        <p:spPr>
          <a:xfrm>
            <a:off x="5271760" y="2361974"/>
            <a:ext cx="1575792" cy="12378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200" dirty="0">
              <a:solidFill>
                <a:schemeClr val="lt1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F0EFBBC9-4427-4D01-AD6D-79D3FB8E4A5D}"/>
              </a:ext>
            </a:extLst>
          </p:cNvPr>
          <p:cNvSpPr/>
          <p:nvPr/>
        </p:nvSpPr>
        <p:spPr>
          <a:xfrm>
            <a:off x="467544" y="4443958"/>
            <a:ext cx="8229600" cy="43204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+mj-lt"/>
                <a:ea typeface="黑体" panose="02010609060101010101" pitchFamily="49" charset="-122"/>
              </a:rPr>
              <a:t>计算与数据核心素养：</a:t>
            </a:r>
            <a:r>
              <a:rPr lang="zh-CN" altLang="en-US" sz="1200" b="1" u="sng" dirty="0">
                <a:solidFill>
                  <a:srgbClr val="00B050"/>
                </a:solidFill>
                <a:latin typeface="+mj-lt"/>
                <a:ea typeface="黑体" panose="02010609060101010101" pitchFamily="49" charset="-122"/>
              </a:rPr>
              <a:t>数据素养</a:t>
            </a:r>
            <a:r>
              <a:rPr lang="zh-CN" altLang="en-US" sz="1200" dirty="0">
                <a:latin typeface="+mj-lt"/>
                <a:ea typeface="黑体" panose="02010609060101010101" pitchFamily="49" charset="-122"/>
              </a:rPr>
              <a:t>、</a:t>
            </a:r>
            <a:r>
              <a:rPr lang="zh-CN" altLang="en-US" sz="1200" b="1" u="sng" dirty="0">
                <a:solidFill>
                  <a:srgbClr val="00B050"/>
                </a:solidFill>
                <a:latin typeface="+mj-lt"/>
                <a:ea typeface="黑体" panose="02010609060101010101" pitchFamily="49" charset="-122"/>
              </a:rPr>
              <a:t>数据意识</a:t>
            </a:r>
            <a:r>
              <a:rPr lang="zh-CN" altLang="en-US" sz="1200" dirty="0">
                <a:latin typeface="+mj-lt"/>
                <a:ea typeface="黑体" panose="02010609060101010101" pitchFamily="49" charset="-122"/>
              </a:rPr>
              <a:t>、</a:t>
            </a:r>
            <a:r>
              <a:rPr lang="zh-CN" altLang="en-US" sz="1200" b="1" u="sng" dirty="0">
                <a:solidFill>
                  <a:srgbClr val="00B050"/>
                </a:solidFill>
                <a:latin typeface="+mj-lt"/>
                <a:ea typeface="黑体" panose="02010609060101010101" pitchFamily="49" charset="-122"/>
              </a:rPr>
              <a:t>建模思维</a:t>
            </a:r>
            <a:r>
              <a:rPr lang="zh-CN" altLang="en-US" sz="1200" dirty="0">
                <a:latin typeface="+mj-lt"/>
                <a:ea typeface="黑体" panose="02010609060101010101" pitchFamily="49" charset="-122"/>
              </a:rPr>
              <a:t>、</a:t>
            </a:r>
            <a:r>
              <a:rPr lang="zh-CN" altLang="en-US" sz="1200" b="1" u="sng" dirty="0">
                <a:solidFill>
                  <a:srgbClr val="00B050"/>
                </a:solidFill>
                <a:latin typeface="+mj-lt"/>
                <a:ea typeface="黑体" panose="02010609060101010101" pitchFamily="49" charset="-122"/>
              </a:rPr>
              <a:t>数字化学习与数据创新</a:t>
            </a:r>
            <a:r>
              <a:rPr lang="zh-CN" altLang="en-US" sz="1200" dirty="0">
                <a:latin typeface="+mj-lt"/>
                <a:ea typeface="黑体" panose="02010609060101010101" pitchFamily="49" charset="-122"/>
              </a:rPr>
              <a:t>、</a:t>
            </a:r>
            <a:r>
              <a:rPr lang="zh-CN" altLang="en-US" sz="1200" b="1" u="sng" dirty="0">
                <a:solidFill>
                  <a:srgbClr val="00B050"/>
                </a:solidFill>
                <a:latin typeface="+mj-lt"/>
                <a:ea typeface="黑体" panose="02010609060101010101" pitchFamily="49" charset="-122"/>
              </a:rPr>
              <a:t>增强智能</a:t>
            </a:r>
            <a:r>
              <a:rPr lang="zh-CN" altLang="en-US" sz="1200" dirty="0">
                <a:latin typeface="+mj-lt"/>
                <a:ea typeface="黑体" panose="02010609060101010101" pitchFamily="49" charset="-122"/>
              </a:rPr>
              <a:t>、</a:t>
            </a:r>
            <a:r>
              <a:rPr lang="zh-CN" altLang="en-US" sz="1200" b="1" u="sng" dirty="0">
                <a:solidFill>
                  <a:srgbClr val="00B050"/>
                </a:solidFill>
                <a:latin typeface="+mj-lt"/>
                <a:ea typeface="黑体" panose="02010609060101010101" pitchFamily="49" charset="-122"/>
              </a:rPr>
              <a:t>数字社会责任</a:t>
            </a: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A2703BE-CCB0-4E2B-8187-9ECFF86E98BA}"/>
              </a:ext>
            </a:extLst>
          </p:cNvPr>
          <p:cNvSpPr/>
          <p:nvPr/>
        </p:nvSpPr>
        <p:spPr>
          <a:xfrm>
            <a:off x="467544" y="1505704"/>
            <a:ext cx="432048" cy="2920962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面向核心素养的数据科学专业</a:t>
            </a:r>
            <a:r>
              <a:rPr lang="zh-CN" altLang="en-US" sz="1600" b="1" dirty="0">
                <a:solidFill>
                  <a:srgbClr val="00B0F0"/>
                </a:solidFill>
                <a:latin typeface="+mj-lt"/>
                <a:ea typeface="黑体" panose="02010609060101010101" pitchFamily="49" charset="-122"/>
              </a:rPr>
              <a:t>课程</a:t>
            </a: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C4EA7968-C3A1-4880-8CFF-33DCB6C43F6F}"/>
              </a:ext>
            </a:extLst>
          </p:cNvPr>
          <p:cNvSpPr/>
          <p:nvPr/>
        </p:nvSpPr>
        <p:spPr>
          <a:xfrm>
            <a:off x="1475656" y="1995686"/>
            <a:ext cx="937022" cy="36004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latin typeface="+mj-lt"/>
                <a:ea typeface="黑体" panose="02010609060101010101" pitchFamily="49" charset="-122"/>
              </a:rPr>
              <a:t>数据</a:t>
            </a: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CBC72432-F88D-41D3-8615-988DD6832598}"/>
              </a:ext>
            </a:extLst>
          </p:cNvPr>
          <p:cNvSpPr/>
          <p:nvPr/>
        </p:nvSpPr>
        <p:spPr>
          <a:xfrm>
            <a:off x="1475656" y="2571750"/>
            <a:ext cx="937022" cy="36004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lt1"/>
                </a:solidFill>
                <a:latin typeface="+mj-lt"/>
                <a:ea typeface="黑体" panose="02010609060101010101" pitchFamily="49" charset="-122"/>
              </a:rPr>
              <a:t>算法</a:t>
            </a: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AA3985FB-E104-4882-9402-B7041B82B6A1}"/>
              </a:ext>
            </a:extLst>
          </p:cNvPr>
          <p:cNvSpPr/>
          <p:nvPr/>
        </p:nvSpPr>
        <p:spPr>
          <a:xfrm>
            <a:off x="1476574" y="3075806"/>
            <a:ext cx="937022" cy="36004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lt1"/>
                </a:solidFill>
                <a:latin typeface="+mj-lt"/>
                <a:ea typeface="黑体" panose="02010609060101010101" pitchFamily="49" charset="-122"/>
              </a:rPr>
              <a:t>建模系统</a:t>
            </a: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946931EE-0EB4-4E72-84C3-3FF657F6AF8E}"/>
              </a:ext>
            </a:extLst>
          </p:cNvPr>
          <p:cNvSpPr/>
          <p:nvPr/>
        </p:nvSpPr>
        <p:spPr>
          <a:xfrm>
            <a:off x="1476574" y="3651870"/>
            <a:ext cx="937022" cy="36004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lt1"/>
                </a:solidFill>
                <a:latin typeface="+mj-lt"/>
                <a:ea typeface="黑体" panose="02010609060101010101" pitchFamily="49" charset="-122"/>
              </a:rPr>
              <a:t>科研素养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ECE4F45-41FB-42ED-9AB4-2C166194FB4E}"/>
              </a:ext>
            </a:extLst>
          </p:cNvPr>
          <p:cNvCxnSpPr>
            <a:cxnSpLocks/>
            <a:stCxn id="59" idx="3"/>
            <a:endCxn id="60" idx="2"/>
          </p:cNvCxnSpPr>
          <p:nvPr/>
        </p:nvCxnSpPr>
        <p:spPr>
          <a:xfrm flipV="1">
            <a:off x="899592" y="2175706"/>
            <a:ext cx="576064" cy="790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049646C9-A8EF-41AE-A9FA-25433C05988D}"/>
              </a:ext>
            </a:extLst>
          </p:cNvPr>
          <p:cNvCxnSpPr>
            <a:cxnSpLocks/>
            <a:stCxn id="59" idx="3"/>
            <a:endCxn id="64" idx="2"/>
          </p:cNvCxnSpPr>
          <p:nvPr/>
        </p:nvCxnSpPr>
        <p:spPr>
          <a:xfrm flipV="1">
            <a:off x="899592" y="2751770"/>
            <a:ext cx="576064" cy="214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7D167B18-B077-48C9-89F6-9335900FE07D}"/>
              </a:ext>
            </a:extLst>
          </p:cNvPr>
          <p:cNvCxnSpPr>
            <a:cxnSpLocks/>
            <a:stCxn id="59" idx="3"/>
            <a:endCxn id="66" idx="2"/>
          </p:cNvCxnSpPr>
          <p:nvPr/>
        </p:nvCxnSpPr>
        <p:spPr>
          <a:xfrm>
            <a:off x="899592" y="2966185"/>
            <a:ext cx="576982" cy="2896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769DCDE6-C399-4755-A5B4-2646F76B04C6}"/>
              </a:ext>
            </a:extLst>
          </p:cNvPr>
          <p:cNvCxnSpPr>
            <a:cxnSpLocks/>
            <a:stCxn id="59" idx="3"/>
            <a:endCxn id="67" idx="2"/>
          </p:cNvCxnSpPr>
          <p:nvPr/>
        </p:nvCxnSpPr>
        <p:spPr>
          <a:xfrm>
            <a:off x="899592" y="2966185"/>
            <a:ext cx="576982" cy="865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1BE5D247-4415-4F28-9CA4-E6CF82F204D2}"/>
              </a:ext>
            </a:extLst>
          </p:cNvPr>
          <p:cNvSpPr/>
          <p:nvPr/>
        </p:nvSpPr>
        <p:spPr>
          <a:xfrm>
            <a:off x="3347864" y="1959120"/>
            <a:ext cx="1440160" cy="3273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u="sng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数据思维</a:t>
            </a:r>
            <a:endParaRPr lang="en-US" altLang="zh-CN" sz="1200" b="1" u="sng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4F3DB301-5E50-4C68-8E56-8029558AE2C8}"/>
              </a:ext>
            </a:extLst>
          </p:cNvPr>
          <p:cNvSpPr/>
          <p:nvPr/>
        </p:nvSpPr>
        <p:spPr>
          <a:xfrm>
            <a:off x="5271760" y="2665877"/>
            <a:ext cx="864096" cy="63007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j-lt"/>
                <a:ea typeface="黑体" panose="02010609060101010101" pitchFamily="49" charset="-122"/>
              </a:rPr>
              <a:t>数字化</a:t>
            </a:r>
            <a:endParaRPr lang="en-US" altLang="zh-CN" sz="1200" dirty="0">
              <a:solidFill>
                <a:schemeClr val="tx1"/>
              </a:solidFill>
              <a:latin typeface="+mj-lt"/>
              <a:ea typeface="黑体" panose="02010609060101010101" pitchFamily="49" charset="-122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j-lt"/>
                <a:ea typeface="黑体" panose="02010609060101010101" pitchFamily="49" charset="-122"/>
              </a:rPr>
              <a:t>学习情景</a:t>
            </a:r>
            <a:endParaRPr lang="en-US" altLang="zh-CN" sz="1200" dirty="0">
              <a:solidFill>
                <a:schemeClr val="tx1"/>
              </a:solidFill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7EAA1D0A-6D06-46F2-A851-DC410CEE3F0D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2412678" y="2175706"/>
            <a:ext cx="502219" cy="8268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A571A654-5954-4497-A315-395719930A22}"/>
              </a:ext>
            </a:extLst>
          </p:cNvPr>
          <p:cNvCxnSpPr>
            <a:cxnSpLocks/>
            <a:stCxn id="64" idx="6"/>
          </p:cNvCxnSpPr>
          <p:nvPr/>
        </p:nvCxnSpPr>
        <p:spPr>
          <a:xfrm>
            <a:off x="2412678" y="2751770"/>
            <a:ext cx="502219" cy="25079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2E343D11-FB35-467F-94FB-D94031B208B0}"/>
              </a:ext>
            </a:extLst>
          </p:cNvPr>
          <p:cNvCxnSpPr>
            <a:cxnSpLocks/>
            <a:stCxn id="67" idx="6"/>
          </p:cNvCxnSpPr>
          <p:nvPr/>
        </p:nvCxnSpPr>
        <p:spPr>
          <a:xfrm flipV="1">
            <a:off x="2413596" y="3002560"/>
            <a:ext cx="502219" cy="82933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12B0AB35-A338-409F-B116-B5CAFCB0899B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2413596" y="3002560"/>
            <a:ext cx="502219" cy="25326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D620603C-1543-4FFE-919E-0F775B0F1BEF}"/>
              </a:ext>
            </a:extLst>
          </p:cNvPr>
          <p:cNvCxnSpPr>
            <a:cxnSpLocks/>
          </p:cNvCxnSpPr>
          <p:nvPr/>
        </p:nvCxnSpPr>
        <p:spPr>
          <a:xfrm>
            <a:off x="2915816" y="3003798"/>
            <a:ext cx="434802" cy="4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F27183E7-CBEC-441D-9694-769B9D7296A0}"/>
              </a:ext>
            </a:extLst>
          </p:cNvPr>
          <p:cNvSpPr/>
          <p:nvPr/>
        </p:nvSpPr>
        <p:spPr>
          <a:xfrm>
            <a:off x="6029066" y="2744788"/>
            <a:ext cx="9034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ea typeface="黑体" panose="02010609060101010101" pitchFamily="49" charset="-122"/>
              </a:rPr>
              <a:t>课程设计与实施</a:t>
            </a:r>
            <a:endParaRPr lang="en-US" altLang="zh-CN" sz="1200" dirty="0">
              <a:ea typeface="黑体" panose="02010609060101010101" pitchFamily="49" charset="-122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3B67FA9B-DEA2-4B41-A16B-408E2BEA300B}"/>
              </a:ext>
            </a:extLst>
          </p:cNvPr>
          <p:cNvSpPr/>
          <p:nvPr/>
        </p:nvSpPr>
        <p:spPr>
          <a:xfrm>
            <a:off x="6797575" y="2744788"/>
            <a:ext cx="975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ea typeface="黑体" panose="02010609060101010101" pitchFamily="49" charset="-122"/>
              </a:rPr>
              <a:t>知识构建与问题求解</a:t>
            </a:r>
            <a:endParaRPr lang="en-US" altLang="zh-CN" sz="1200" dirty="0">
              <a:ea typeface="黑体" panose="02010609060101010101" pitchFamily="49" charset="-122"/>
            </a:endParaRP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BEB4324E-DD75-4F90-9FC5-2084B6A8BCFE}"/>
              </a:ext>
            </a:extLst>
          </p:cNvPr>
          <p:cNvSpPr/>
          <p:nvPr/>
        </p:nvSpPr>
        <p:spPr>
          <a:xfrm>
            <a:off x="8244408" y="1635646"/>
            <a:ext cx="432048" cy="2592288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具备计算与数据核心素养的</a:t>
            </a:r>
            <a:r>
              <a:rPr lang="zh-CN" altLang="en-US" b="1" dirty="0">
                <a:solidFill>
                  <a:srgbClr val="00B0F0"/>
                </a:solidFill>
                <a:latin typeface="+mj-lt"/>
                <a:ea typeface="黑体" panose="02010609060101010101" pitchFamily="49" charset="-122"/>
              </a:rPr>
              <a:t>人</a:t>
            </a: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F5FECCE4-FE61-4CDE-B496-40BAE4CC076A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7773010" y="2974464"/>
            <a:ext cx="471398" cy="1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24E538DC-4A21-4108-95E6-5BB828EEA4B6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784290" y="3002560"/>
            <a:ext cx="4740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7EB10B9B-A087-484A-ACA6-A1B47C57CB11}"/>
              </a:ext>
            </a:extLst>
          </p:cNvPr>
          <p:cNvSpPr/>
          <p:nvPr/>
        </p:nvSpPr>
        <p:spPr>
          <a:xfrm>
            <a:off x="1368103" y="1339655"/>
            <a:ext cx="1152128" cy="40863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dk1"/>
                </a:solidFill>
                <a:latin typeface="+mj-lt"/>
                <a:ea typeface="黑体" panose="02010609060101010101" pitchFamily="49" charset="-122"/>
              </a:rPr>
              <a:t>课程大概念</a:t>
            </a: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7E4019E2-EFBA-4DB5-A1B0-BCA484B29B6D}"/>
              </a:ext>
            </a:extLst>
          </p:cNvPr>
          <p:cNvSpPr/>
          <p:nvPr/>
        </p:nvSpPr>
        <p:spPr>
          <a:xfrm>
            <a:off x="3491880" y="1339655"/>
            <a:ext cx="1152128" cy="408639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chemeClr val="dk1"/>
                </a:solidFill>
                <a:latin typeface="+mj-lt"/>
                <a:ea typeface="黑体" panose="02010609060101010101" pitchFamily="49" charset="-122"/>
              </a:rPr>
              <a:t>多维单元体系</a:t>
            </a:r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515ED8B0-43D0-458F-97BB-78D0C9D767FD}"/>
              </a:ext>
            </a:extLst>
          </p:cNvPr>
          <p:cNvSpPr/>
          <p:nvPr/>
        </p:nvSpPr>
        <p:spPr>
          <a:xfrm>
            <a:off x="5868035" y="1339655"/>
            <a:ext cx="1296253" cy="40863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latin typeface="+mj-lt"/>
                <a:ea typeface="黑体" panose="02010609060101010101" pitchFamily="49" charset="-122"/>
              </a:rPr>
              <a:t>学习与实践</a:t>
            </a:r>
            <a:r>
              <a:rPr lang="zh-CN" altLang="en-US" sz="1200" dirty="0">
                <a:solidFill>
                  <a:schemeClr val="dk1"/>
                </a:solidFill>
                <a:latin typeface="+mj-lt"/>
                <a:ea typeface="黑体" panose="02010609060101010101" pitchFamily="49" charset="-122"/>
              </a:rPr>
              <a:t>过程</a:t>
            </a:r>
          </a:p>
        </p:txBody>
      </p: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18346C92-BB31-446F-A79F-C37C80CCACB2}"/>
              </a:ext>
            </a:extLst>
          </p:cNvPr>
          <p:cNvCxnSpPr>
            <a:cxnSpLocks/>
            <a:stCxn id="59" idx="0"/>
            <a:endCxn id="87" idx="0"/>
          </p:cNvCxnSpPr>
          <p:nvPr/>
        </p:nvCxnSpPr>
        <p:spPr>
          <a:xfrm rot="16200000" flipH="1">
            <a:off x="4507029" y="-2317757"/>
            <a:ext cx="129942" cy="7776864"/>
          </a:xfrm>
          <a:prstGeom prst="bentConnector3">
            <a:avLst>
              <a:gd name="adj1" fmla="val -175925"/>
            </a:avLst>
          </a:prstGeom>
          <a:ln>
            <a:headEnd type="stealth" w="med" len="med"/>
            <a:tailEnd type="stealth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936D6B01-E162-455C-8D15-E01E35A125A2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1944167" y="1061486"/>
            <a:ext cx="0" cy="27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3A8EA252-820B-4DEC-AE7D-602143219E38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4067944" y="1061486"/>
            <a:ext cx="0" cy="27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24CD9C7F-88F1-436C-8188-7B80C3D71937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6514316" y="1061486"/>
            <a:ext cx="1846" cy="27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757A581C-207A-4009-9332-DE351AEF9100}"/>
              </a:ext>
            </a:extLst>
          </p:cNvPr>
          <p:cNvCxnSpPr>
            <a:cxnSpLocks/>
            <a:endCxn id="87" idx="2"/>
          </p:cNvCxnSpPr>
          <p:nvPr/>
        </p:nvCxnSpPr>
        <p:spPr>
          <a:xfrm flipV="1">
            <a:off x="8460432" y="4227934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FB8EC062-1973-4588-BEA4-C218A1BAA4F2}"/>
              </a:ext>
            </a:extLst>
          </p:cNvPr>
          <p:cNvCxnSpPr>
            <a:cxnSpLocks/>
            <a:endCxn id="49" idx="4"/>
          </p:cNvCxnSpPr>
          <p:nvPr/>
        </p:nvCxnSpPr>
        <p:spPr>
          <a:xfrm flipV="1">
            <a:off x="6514316" y="3926255"/>
            <a:ext cx="0" cy="5177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90855F7-1072-44A1-87E9-9BC9169B956B}"/>
              </a:ext>
            </a:extLst>
          </p:cNvPr>
          <p:cNvCxnSpPr>
            <a:cxnSpLocks/>
            <a:endCxn id="110" idx="2"/>
          </p:cNvCxnSpPr>
          <p:nvPr/>
        </p:nvCxnSpPr>
        <p:spPr>
          <a:xfrm flipH="1" flipV="1">
            <a:off x="4066465" y="4035416"/>
            <a:ext cx="1480" cy="391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BB330553-59F0-4092-A2E8-AAB4BBB26566}"/>
              </a:ext>
            </a:extLst>
          </p:cNvPr>
          <p:cNvCxnSpPr>
            <a:cxnSpLocks/>
            <a:endCxn id="67" idx="4"/>
          </p:cNvCxnSpPr>
          <p:nvPr/>
        </p:nvCxnSpPr>
        <p:spPr>
          <a:xfrm flipV="1">
            <a:off x="1944167" y="4011910"/>
            <a:ext cx="918" cy="432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BC5A95EF-F325-497C-8D60-4009C4C91EF8}"/>
              </a:ext>
            </a:extLst>
          </p:cNvPr>
          <p:cNvCxnSpPr>
            <a:cxnSpLocks/>
          </p:cNvCxnSpPr>
          <p:nvPr/>
        </p:nvCxnSpPr>
        <p:spPr>
          <a:xfrm>
            <a:off x="3067298" y="1851670"/>
            <a:ext cx="0" cy="227189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C5FF675F-498D-470F-B521-FB7893E4BE40}"/>
              </a:ext>
            </a:extLst>
          </p:cNvPr>
          <p:cNvCxnSpPr>
            <a:cxnSpLocks/>
          </p:cNvCxnSpPr>
          <p:nvPr/>
        </p:nvCxnSpPr>
        <p:spPr>
          <a:xfrm>
            <a:off x="5004048" y="1856451"/>
            <a:ext cx="0" cy="227189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8DD7A8F6-174B-4381-9D91-7C0FA6544820}"/>
              </a:ext>
            </a:extLst>
          </p:cNvPr>
          <p:cNvSpPr/>
          <p:nvPr/>
        </p:nvSpPr>
        <p:spPr>
          <a:xfrm>
            <a:off x="3344130" y="2303864"/>
            <a:ext cx="1440160" cy="3273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u="sng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计算基础设施</a:t>
            </a:r>
            <a:endParaRPr lang="en-US" altLang="zh-CN" sz="1200" b="1" u="sng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DC2BC8BB-42E7-4FDE-8FD3-4D1F38D691E1}"/>
              </a:ext>
            </a:extLst>
          </p:cNvPr>
          <p:cNvSpPr/>
          <p:nvPr/>
        </p:nvSpPr>
        <p:spPr>
          <a:xfrm>
            <a:off x="3346462" y="2652912"/>
            <a:ext cx="1440160" cy="3273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u="sng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数据系统</a:t>
            </a:r>
            <a:endParaRPr lang="en-US" altLang="zh-CN" sz="1200" b="1" u="sng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42FD11F3-BFD1-4124-B2E5-DB1E6D6B027E}"/>
              </a:ext>
            </a:extLst>
          </p:cNvPr>
          <p:cNvSpPr/>
          <p:nvPr/>
        </p:nvSpPr>
        <p:spPr>
          <a:xfrm>
            <a:off x="3344130" y="3003267"/>
            <a:ext cx="1440160" cy="3273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u="sng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科学建模</a:t>
            </a:r>
            <a:endParaRPr lang="en-US" altLang="zh-CN" sz="1200" b="1" u="sng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BFD95334-60B8-4CD9-AB97-526051412E89}"/>
              </a:ext>
            </a:extLst>
          </p:cNvPr>
          <p:cNvSpPr/>
          <p:nvPr/>
        </p:nvSpPr>
        <p:spPr>
          <a:xfrm>
            <a:off x="3350618" y="3356864"/>
            <a:ext cx="1440160" cy="3273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u="sng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科学创新</a:t>
            </a:r>
            <a:endParaRPr lang="en-US" altLang="zh-CN" sz="1200" b="1" u="sng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54943F0C-0AE2-4949-A58D-FD071B9444F6}"/>
              </a:ext>
            </a:extLst>
          </p:cNvPr>
          <p:cNvSpPr/>
          <p:nvPr/>
        </p:nvSpPr>
        <p:spPr>
          <a:xfrm>
            <a:off x="3346385" y="3708082"/>
            <a:ext cx="1440160" cy="3273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u="sng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数字社会</a:t>
            </a:r>
            <a:endParaRPr lang="en-US" altLang="zh-CN" sz="1200" b="1" u="sng" dirty="0">
              <a:solidFill>
                <a:schemeClr val="bg1"/>
              </a:solidFill>
              <a:latin typeface="+mj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0376651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26468"/>
            <a:ext cx="8229600" cy="85725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课程模式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主体</a:t>
            </a:r>
            <a:r>
              <a:rPr lang="zh-CN" altLang="en-US" dirty="0">
                <a:ea typeface="黑体" pitchFamily="49" charset="-122"/>
              </a:rPr>
              <a:t>思路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19622"/>
            <a:ext cx="3089117" cy="307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4885" y="1338597"/>
            <a:ext cx="4576266" cy="3219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99271" y="4515966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激发思辨，建立意识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6096" y="4515966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动手实践，训练思维</a:t>
            </a: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黑体" pitchFamily="49" charset="-122"/>
              </a:rPr>
              <a:t>教学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模式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7585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C00000"/>
                </a:solidFill>
                <a:ea typeface="黑体" pitchFamily="49" charset="-122"/>
              </a:rPr>
              <a:t>线下教学</a:t>
            </a:r>
            <a:endParaRPr lang="en-US" altLang="zh-CN" sz="2400" dirty="0">
              <a:solidFill>
                <a:srgbClr val="C00000"/>
              </a:solidFill>
              <a:ea typeface="黑体" pitchFamily="49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dirty="0">
                <a:ea typeface="黑体" pitchFamily="49" charset="-122"/>
              </a:rPr>
              <a:t>基本概念、思维方式、原理技术、应用案例</a:t>
            </a:r>
            <a:endParaRPr lang="en-US" altLang="zh-CN" sz="2400" dirty="0">
              <a:ea typeface="黑体" pitchFamily="49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C00000"/>
                </a:solidFill>
                <a:ea typeface="黑体" pitchFamily="49" charset="-122"/>
              </a:rPr>
              <a:t>课程实训</a:t>
            </a:r>
            <a:endParaRPr lang="en-US" altLang="zh-CN" sz="2400" dirty="0">
              <a:solidFill>
                <a:srgbClr val="C00000"/>
              </a:solidFill>
              <a:ea typeface="黑体" pitchFamily="49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dirty="0">
                <a:ea typeface="黑体" pitchFamily="49" charset="-122"/>
              </a:rPr>
              <a:t>课件同步、重点解释、补充</a:t>
            </a:r>
            <a:r>
              <a:rPr lang="zh-CN" altLang="en-US" sz="2400" dirty="0"/>
              <a:t>阅读、动手实践</a:t>
            </a:r>
            <a:endParaRPr lang="en-US" altLang="zh-CN" sz="2400" dirty="0">
              <a:ea typeface="黑体" pitchFamily="49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C00000"/>
                </a:solidFill>
              </a:rPr>
              <a:t>综合实践与创新</a:t>
            </a:r>
            <a:endParaRPr lang="en-US" altLang="zh-CN" sz="2400" dirty="0">
              <a:solidFill>
                <a:srgbClr val="C00000"/>
              </a:solidFill>
              <a:ea typeface="黑体" pitchFamily="49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400" dirty="0"/>
              <a:t>Project based learning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2175" y="3411959"/>
            <a:ext cx="1678297" cy="1464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D325C-BCDD-49B5-BF3A-5D3A4440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56" y="767874"/>
            <a:ext cx="7992887" cy="1206134"/>
          </a:xfrm>
        </p:spPr>
        <p:txBody>
          <a:bodyPr>
            <a:normAutofit/>
          </a:bodyPr>
          <a:lstStyle/>
          <a:p>
            <a:r>
              <a:rPr lang="zh-CN" altLang="en-US" sz="1350" dirty="0"/>
              <a:t>教材</a:t>
            </a:r>
            <a:endParaRPr lang="en-US" altLang="zh-CN" sz="1350" dirty="0"/>
          </a:p>
          <a:p>
            <a:pPr marL="690880" lvl="1" indent="-285750" algn="just">
              <a:lnSpc>
                <a:spcPct val="100000"/>
              </a:lnSpc>
              <a:spcBef>
                <a:spcPts val="635"/>
              </a:spcBef>
              <a:buClr>
                <a:schemeClr val="accent2"/>
              </a:buClr>
              <a:buSzPct val="100000"/>
              <a:tabLst>
                <a:tab pos="677545" algn="l"/>
                <a:tab pos="678180" algn="l"/>
              </a:tabLst>
            </a:pPr>
            <a:r>
              <a:rPr lang="en-US" altLang="zh-CN" sz="105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Jiawei Han, Micheline </a:t>
            </a:r>
            <a:r>
              <a:rPr lang="en-US" altLang="zh-CN" sz="105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Kamber</a:t>
            </a:r>
            <a:r>
              <a:rPr lang="en-US" altLang="zh-CN" sz="105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Jian Pei. </a:t>
            </a:r>
            <a:r>
              <a:rPr lang="en-US" altLang="zh-CN" sz="105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Mining: Concepts and Techniques, 3rd ed. </a:t>
            </a:r>
            <a:r>
              <a:rPr lang="en-US" altLang="zh-CN" sz="105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(2nd edition is also fine), Morgan Kaufmann Publishers, June 2012. ISBN 9780123814791. Get an electronic copy from the UCCS Library. </a:t>
            </a:r>
          </a:p>
          <a:p>
            <a:pPr marL="690880" lvl="1" indent="-285750" algn="just">
              <a:lnSpc>
                <a:spcPct val="100000"/>
              </a:lnSpc>
              <a:spcBef>
                <a:spcPts val="635"/>
              </a:spcBef>
              <a:buClr>
                <a:schemeClr val="accent2"/>
              </a:buClr>
              <a:buSzPct val="100000"/>
              <a:tabLst>
                <a:tab pos="677545" algn="l"/>
                <a:tab pos="678180" algn="l"/>
              </a:tabLst>
            </a:pPr>
            <a:r>
              <a:rPr lang="en-US" altLang="zh-CN" sz="105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Jure </a:t>
            </a:r>
            <a:r>
              <a:rPr lang="en-US" altLang="zh-CN" sz="105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Leskovec</a:t>
            </a:r>
            <a:r>
              <a:rPr lang="en-US" altLang="zh-CN" sz="105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Anand Rajaraman, and Jeff Ullman. </a:t>
            </a:r>
            <a:r>
              <a:rPr lang="en-US" altLang="zh-CN" sz="105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Mining of Massive Datasets, 2nd ed</a:t>
            </a:r>
            <a:r>
              <a:rPr lang="en-US" altLang="zh-CN" sz="105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Cambridge University Press. (Free book at </a:t>
            </a:r>
            <a:r>
              <a:rPr lang="en-US" altLang="zh-CN" sz="105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http://www.mmds.org/#ver21</a:t>
            </a:r>
            <a:r>
              <a:rPr lang="en-US" altLang="zh-CN" sz="105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376C506-A603-6F49-8642-45927B9CE888}"/>
              </a:ext>
            </a:extLst>
          </p:cNvPr>
          <p:cNvSpPr txBox="1">
            <a:spLocks/>
          </p:cNvSpPr>
          <p:nvPr/>
        </p:nvSpPr>
        <p:spPr bwMode="auto">
          <a:xfrm>
            <a:off x="1614488" y="249492"/>
            <a:ext cx="5915025" cy="525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imes New Roman" panose="02020603050405020304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imes New Roman" panose="02020603050405020304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imes New Roman" panose="02020603050405020304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imes New Roman" panose="02020603050405020304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imes New Roman" panose="02020603050405020304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imes New Roman" panose="02020603050405020304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zh-CN" altLang="en-US" sz="2100" dirty="0"/>
              <a:t>参考教材</a:t>
            </a:r>
            <a:endParaRPr lang="en-US" altLang="zh-CN" sz="21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B8F9A8E-63DC-1209-F9A1-66F6309D9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9" r="11726"/>
          <a:stretch/>
        </p:blipFill>
        <p:spPr bwMode="auto">
          <a:xfrm>
            <a:off x="4927177" y="1992535"/>
            <a:ext cx="2021228" cy="26499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img3.doubanio.com/view/subject/l/public/s28376942.jpg">
            <a:extLst>
              <a:ext uri="{FF2B5EF4-FFF2-40B4-BE49-F238E27FC236}">
                <a16:creationId xmlns:a16="http://schemas.microsoft.com/office/drawing/2014/main" id="{649315E2-FA74-11D7-E051-7630DA618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067489"/>
            <a:ext cx="1711088" cy="25230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ata Mining: Concepts and Techniques (The Morgan Kaufmann Series in Data  Management Systems): Han, Jiawei, Kamber, Micheline, Pei, Jian:  9789380931913: Amazon.com: Books">
            <a:extLst>
              <a:ext uri="{FF2B5EF4-FFF2-40B4-BE49-F238E27FC236}">
                <a16:creationId xmlns:a16="http://schemas.microsoft.com/office/drawing/2014/main" id="{52CB3DDB-61C5-1EA9-B7B9-1731730AC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33" y="1933268"/>
            <a:ext cx="2186667" cy="27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ning of Massive Datasets: Leskovec, Jure, Rajaraman, Anand, Ullman,  Jeffrey David: 9781108476348: Amazon.com: Books">
            <a:extLst>
              <a:ext uri="{FF2B5EF4-FFF2-40B4-BE49-F238E27FC236}">
                <a16:creationId xmlns:a16="http://schemas.microsoft.com/office/drawing/2014/main" id="{6CC9FFC2-FD10-6F69-95DD-28D5D807B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499" y="1935133"/>
            <a:ext cx="1786517" cy="27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910029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黑体" pitchFamily="49" charset="-122"/>
              </a:rPr>
              <a:t>课程成绩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000" dirty="0"/>
              <a:t>平时成绩：</a:t>
            </a:r>
            <a:r>
              <a:rPr lang="en-US" altLang="zh-CN" sz="3000" dirty="0"/>
              <a:t>20%</a:t>
            </a:r>
            <a:r>
              <a:rPr lang="zh-CN" altLang="en-US" sz="3000" dirty="0"/>
              <a:t> （个人）</a:t>
            </a:r>
            <a:endParaRPr lang="en-US" altLang="zh-CN" sz="3000" dirty="0"/>
          </a:p>
          <a:p>
            <a:r>
              <a:rPr lang="zh-CN" altLang="en-US" sz="3000" dirty="0"/>
              <a:t>综述：</a:t>
            </a:r>
            <a:r>
              <a:rPr lang="en-US" altLang="zh-CN" sz="3000" dirty="0"/>
              <a:t>20%</a:t>
            </a:r>
            <a:r>
              <a:rPr lang="zh-CN" altLang="en-US" sz="3000" dirty="0"/>
              <a:t> （团队）</a:t>
            </a:r>
            <a:endParaRPr lang="en-US" altLang="zh-CN" sz="3000" dirty="0"/>
          </a:p>
          <a:p>
            <a:r>
              <a:rPr lang="zh-CN" altLang="en-US" sz="3000" dirty="0"/>
              <a:t>课堂分享：</a:t>
            </a:r>
            <a:r>
              <a:rPr lang="en-US" altLang="zh-CN" sz="3000" dirty="0"/>
              <a:t>20%</a:t>
            </a:r>
            <a:r>
              <a:rPr lang="zh-CN" altLang="en-US" sz="3000" dirty="0"/>
              <a:t> （团队）</a:t>
            </a:r>
            <a:endParaRPr lang="en-US" altLang="zh-CN" sz="3000" dirty="0"/>
          </a:p>
          <a:p>
            <a:r>
              <a:rPr lang="zh-CN" altLang="en-US" sz="3000" dirty="0"/>
              <a:t>期末大作业：</a:t>
            </a:r>
            <a:r>
              <a:rPr lang="en-US" altLang="zh-CN" sz="3000" dirty="0"/>
              <a:t>40%</a:t>
            </a:r>
            <a:r>
              <a:rPr lang="zh-CN" altLang="en-US" sz="3000" dirty="0"/>
              <a:t> （个人）</a:t>
            </a:r>
            <a:endParaRPr lang="en-US" altLang="zh-CN" sz="3000" dirty="0">
              <a:latin typeface="+mj-lt"/>
              <a:ea typeface="黑体" pitchFamily="49" charset="-122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7413" y="2571750"/>
            <a:ext cx="20955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7D8B3-09A7-48FC-90E3-D99D7B3B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课程设计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305C423-55AA-450C-B7E1-31CCDB322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5150"/>
            <a:ext cx="8229600" cy="3807239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/>
              <a:t>综述</a:t>
            </a:r>
            <a:r>
              <a:rPr lang="en-US" altLang="zh-CN" sz="2400" dirty="0"/>
              <a:t>+</a:t>
            </a:r>
            <a:r>
              <a:rPr lang="zh-CN" altLang="en-US" sz="2400" dirty="0"/>
              <a:t>课堂分享： 团队战</a:t>
            </a:r>
            <a:endParaRPr lang="en-US" altLang="zh-CN" sz="2400" dirty="0"/>
          </a:p>
          <a:p>
            <a:pPr>
              <a:spcBef>
                <a:spcPts val="600"/>
              </a:spcBef>
            </a:pPr>
            <a:r>
              <a:rPr lang="zh-CN" altLang="en-US" sz="2400" dirty="0"/>
              <a:t>组队规则：</a:t>
            </a:r>
            <a:r>
              <a:rPr lang="en-US" altLang="zh-CN" sz="2400" dirty="0">
                <a:solidFill>
                  <a:srgbClr val="C00000"/>
                </a:solidFill>
              </a:rPr>
              <a:t>3</a:t>
            </a:r>
            <a:r>
              <a:rPr lang="zh-CN" altLang="en-US" sz="2400" dirty="0">
                <a:solidFill>
                  <a:srgbClr val="C00000"/>
                </a:solidFill>
              </a:rPr>
              <a:t>人</a:t>
            </a:r>
            <a:r>
              <a:rPr lang="en-US" altLang="zh-CN" sz="2400" dirty="0">
                <a:solidFill>
                  <a:srgbClr val="C00000"/>
                </a:solidFill>
              </a:rPr>
              <a:t>/</a:t>
            </a:r>
            <a:r>
              <a:rPr lang="zh-CN" altLang="en-US" sz="2400" dirty="0">
                <a:solidFill>
                  <a:srgbClr val="C00000"/>
                </a:solidFill>
              </a:rPr>
              <a:t>组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>
              <a:spcBef>
                <a:spcPts val="600"/>
              </a:spcBef>
            </a:pPr>
            <a:r>
              <a:rPr lang="zh-CN" altLang="en-US" sz="2400" dirty="0"/>
              <a:t>完成一个完整的课题综述（</a:t>
            </a:r>
            <a:r>
              <a:rPr lang="en-US" altLang="zh-CN" sz="2400" dirty="0"/>
              <a:t>survey</a:t>
            </a:r>
            <a:r>
              <a:rPr lang="zh-CN" altLang="en-US" sz="2400" dirty="0"/>
              <a:t>）：</a:t>
            </a:r>
            <a:endParaRPr lang="en-US" altLang="zh-CN" sz="2400" dirty="0"/>
          </a:p>
          <a:p>
            <a:pPr lvl="1">
              <a:spcBef>
                <a:spcPts val="600"/>
              </a:spcBef>
            </a:pPr>
            <a:r>
              <a:rPr lang="zh-CN" altLang="en-US" sz="2000" dirty="0"/>
              <a:t>以组为单位进行主题选择（先到先得，每个主题只能被选择一次），针对该主题进行调研、综述和分享。</a:t>
            </a:r>
          </a:p>
          <a:p>
            <a:pPr lvl="1">
              <a:spcBef>
                <a:spcPts val="600"/>
              </a:spcBef>
            </a:pPr>
            <a:r>
              <a:rPr lang="zh-CN" altLang="en-US" sz="2000" dirty="0"/>
              <a:t>每组三名成员，共同准备</a:t>
            </a:r>
            <a:r>
              <a:rPr lang="en-US" altLang="zh-CN" sz="2000" dirty="0"/>
              <a:t>PPT</a:t>
            </a:r>
            <a:r>
              <a:rPr lang="zh-CN" altLang="en-US" sz="2000" dirty="0"/>
              <a:t>演示文档和该主题的研究现状</a:t>
            </a:r>
            <a:r>
              <a:rPr lang="en-US" altLang="zh-CN" sz="2000" dirty="0"/>
              <a:t>(survey)</a:t>
            </a:r>
            <a:r>
              <a:rPr lang="zh-CN" altLang="en-US" sz="2000" dirty="0"/>
              <a:t>，提交到</a:t>
            </a:r>
            <a:r>
              <a:rPr lang="en-US" altLang="zh-CN" sz="2000" dirty="0"/>
              <a:t>BB</a:t>
            </a:r>
            <a:r>
              <a:rPr lang="zh-CN" altLang="en-US" sz="2000" dirty="0"/>
              <a:t>系统。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PPT</a:t>
            </a:r>
            <a:r>
              <a:rPr lang="zh-CN" altLang="en-US" sz="2000" dirty="0"/>
              <a:t>也用于课堂分享，时间共计</a:t>
            </a:r>
            <a:r>
              <a:rPr lang="en-US" altLang="zh-CN" sz="2000" dirty="0"/>
              <a:t>25</a:t>
            </a:r>
            <a:r>
              <a:rPr lang="zh-CN" altLang="en-US" sz="2000" dirty="0"/>
              <a:t>分钟（</a:t>
            </a:r>
            <a:r>
              <a:rPr lang="en-US" altLang="zh-CN" sz="2000" dirty="0"/>
              <a:t>18-20</a:t>
            </a:r>
            <a:r>
              <a:rPr lang="zh-CN" altLang="en-US" sz="2000" dirty="0"/>
              <a:t>分钟演讲</a:t>
            </a:r>
            <a:r>
              <a:rPr lang="en-US" altLang="zh-CN" sz="2000" dirty="0"/>
              <a:t>+5-7</a:t>
            </a:r>
            <a:r>
              <a:rPr lang="zh-CN" altLang="en-US" sz="2000" dirty="0"/>
              <a:t>分钟问答）；</a:t>
            </a: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zh-CN" altLang="en-US" sz="2400" dirty="0"/>
              <a:t>时间节点：</a:t>
            </a:r>
            <a:endParaRPr lang="en-US" altLang="zh-CN" sz="2400" dirty="0"/>
          </a:p>
          <a:p>
            <a:pPr lvl="1">
              <a:spcBef>
                <a:spcPts val="600"/>
              </a:spcBef>
            </a:pPr>
            <a:r>
              <a:rPr lang="zh-CN" altLang="en-US" sz="2000" dirty="0"/>
              <a:t>第</a:t>
            </a:r>
            <a:r>
              <a:rPr lang="en-US" altLang="zh-CN" sz="2000" dirty="0"/>
              <a:t>6</a:t>
            </a:r>
            <a:r>
              <a:rPr lang="zh-CN" altLang="en-US" sz="2000" dirty="0"/>
              <a:t>周：开始选题</a:t>
            </a:r>
            <a:endParaRPr lang="en-US" altLang="zh-CN" sz="2000" dirty="0"/>
          </a:p>
          <a:p>
            <a:pPr lvl="1">
              <a:spcBef>
                <a:spcPts val="600"/>
              </a:spcBef>
            </a:pPr>
            <a:r>
              <a:rPr lang="zh-CN" altLang="en-US" sz="2000" dirty="0"/>
              <a:t>第</a:t>
            </a:r>
            <a:r>
              <a:rPr lang="en-US" altLang="zh-CN" sz="2000" dirty="0"/>
              <a:t>6~9</a:t>
            </a:r>
            <a:r>
              <a:rPr lang="zh-CN" altLang="en-US" sz="2000" dirty="0"/>
              <a:t>周：完成项目作品</a:t>
            </a:r>
            <a:endParaRPr lang="en-US" altLang="zh-CN" sz="2000" dirty="0"/>
          </a:p>
          <a:p>
            <a:pPr lvl="1">
              <a:spcBef>
                <a:spcPts val="600"/>
              </a:spcBef>
            </a:pPr>
            <a:r>
              <a:rPr lang="zh-CN" altLang="en-US" sz="2000" dirty="0"/>
              <a:t>第</a:t>
            </a:r>
            <a:r>
              <a:rPr lang="en-US" altLang="zh-CN" sz="2000" dirty="0"/>
              <a:t>10-15</a:t>
            </a:r>
            <a:r>
              <a:rPr lang="zh-CN" altLang="en-US" sz="2000" dirty="0"/>
              <a:t>周：课题分享（每个团队</a:t>
            </a:r>
            <a:r>
              <a:rPr lang="en-US" altLang="zh-CN" sz="2000" dirty="0"/>
              <a:t>25</a:t>
            </a:r>
            <a:r>
              <a:rPr lang="zh-CN" altLang="en-US" sz="2000" dirty="0"/>
              <a:t>分钟；每周分享</a:t>
            </a:r>
            <a:r>
              <a:rPr lang="en-US" altLang="zh-CN" sz="2000" dirty="0"/>
              <a:t>3</a:t>
            </a:r>
            <a:r>
              <a:rPr lang="zh-CN" altLang="en-US" sz="2000" dirty="0"/>
              <a:t>组）</a:t>
            </a:r>
          </a:p>
        </p:txBody>
      </p:sp>
    </p:spTree>
    <p:extLst>
      <p:ext uri="{BB962C8B-B14F-4D97-AF65-F5344CB8AC3E}">
        <p14:creationId xmlns:p14="http://schemas.microsoft.com/office/powerpoint/2010/main" val="422883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7D8B3-09A7-48FC-90E3-D99D7B3B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课程设计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305C423-55AA-450C-B7E1-31CCDB322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5150"/>
            <a:ext cx="8229600" cy="3807239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/>
              <a:t>期末大作业： 个人战</a:t>
            </a:r>
            <a:endParaRPr lang="en-US" altLang="zh-CN" sz="2400" dirty="0"/>
          </a:p>
          <a:p>
            <a:pPr>
              <a:spcBef>
                <a:spcPts val="600"/>
              </a:spcBef>
            </a:pPr>
            <a:r>
              <a:rPr lang="zh-CN" altLang="en-US" sz="2400" dirty="0"/>
              <a:t>选题规则：</a:t>
            </a:r>
            <a:r>
              <a:rPr lang="en-US" altLang="zh-CN" sz="2400" dirty="0">
                <a:solidFill>
                  <a:srgbClr val="C00000"/>
                </a:solidFill>
              </a:rPr>
              <a:t>3-4</a:t>
            </a:r>
            <a:r>
              <a:rPr lang="zh-CN" altLang="en-US" sz="2400" dirty="0">
                <a:solidFill>
                  <a:srgbClr val="C00000"/>
                </a:solidFill>
              </a:rPr>
              <a:t>人</a:t>
            </a:r>
            <a:r>
              <a:rPr lang="en-US" altLang="zh-CN" sz="2400" dirty="0">
                <a:solidFill>
                  <a:srgbClr val="C00000"/>
                </a:solidFill>
              </a:rPr>
              <a:t>/</a:t>
            </a:r>
            <a:r>
              <a:rPr lang="zh-CN" altLang="en-US" sz="2400" dirty="0">
                <a:solidFill>
                  <a:srgbClr val="C00000"/>
                </a:solidFill>
              </a:rPr>
              <a:t>赛题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>
              <a:spcBef>
                <a:spcPts val="600"/>
              </a:spcBef>
            </a:pPr>
            <a:r>
              <a:rPr lang="zh-CN" altLang="en-US" sz="2400" dirty="0"/>
              <a:t>完成一个完整的实践项目：</a:t>
            </a:r>
            <a:endParaRPr lang="en-US" altLang="zh-CN" sz="2400" dirty="0"/>
          </a:p>
          <a:p>
            <a:pPr lvl="1">
              <a:spcBef>
                <a:spcPts val="600"/>
              </a:spcBef>
            </a:pPr>
            <a:r>
              <a:rPr lang="zh-CN" altLang="en-US" sz="2000" dirty="0"/>
              <a:t>从</a:t>
            </a:r>
            <a:r>
              <a:rPr lang="en-US" altLang="zh-CN" sz="2000" dirty="0"/>
              <a:t>18</a:t>
            </a:r>
            <a:r>
              <a:rPr lang="zh-CN" altLang="en-US" sz="2000" dirty="0"/>
              <a:t>个赛题中任选一道题目完成期末大作业，每道赛题被选的人数最多</a:t>
            </a:r>
            <a:r>
              <a:rPr lang="en-US" altLang="zh-CN" sz="2000" dirty="0"/>
              <a:t>3-4</a:t>
            </a:r>
            <a:r>
              <a:rPr lang="zh-CN" altLang="en-US" sz="2000" dirty="0"/>
              <a:t>人，先到先得，请各位同学先阅读题目。</a:t>
            </a:r>
          </a:p>
          <a:p>
            <a:pPr lvl="1">
              <a:spcBef>
                <a:spcPts val="600"/>
              </a:spcBef>
            </a:pPr>
            <a:r>
              <a:rPr lang="zh-CN" altLang="en-US" sz="2000" dirty="0"/>
              <a:t> 提交作业源码，报告电子版、</a:t>
            </a:r>
            <a:r>
              <a:rPr lang="en-US" altLang="zh-CN" sz="2000" dirty="0"/>
              <a:t>PPT</a:t>
            </a:r>
            <a:r>
              <a:rPr lang="zh-CN" altLang="en-US" sz="2000" dirty="0"/>
              <a:t>电子版到</a:t>
            </a:r>
            <a:r>
              <a:rPr lang="en-US" altLang="zh-CN" sz="2000" dirty="0"/>
              <a:t>blackboard</a:t>
            </a:r>
            <a:r>
              <a:rPr lang="zh-CN" altLang="en-US" sz="2000" dirty="0"/>
              <a:t>系统上。另外交报告纸质版（最后一节课课堂交，需要本人签名）。</a:t>
            </a:r>
          </a:p>
          <a:p>
            <a:pPr lvl="1">
              <a:spcBef>
                <a:spcPts val="600"/>
              </a:spcBef>
            </a:pPr>
            <a:r>
              <a:rPr lang="zh-CN" altLang="en-US" sz="2000" dirty="0"/>
              <a:t>提交的</a:t>
            </a:r>
            <a:r>
              <a:rPr lang="en-US" altLang="zh-CN" sz="2000" dirty="0"/>
              <a:t>ppt</a:t>
            </a:r>
            <a:r>
              <a:rPr lang="zh-CN" altLang="en-US" sz="2000" dirty="0"/>
              <a:t>也用于期末大作业的实施情况展示，每个主题</a:t>
            </a:r>
            <a:r>
              <a:rPr lang="en-US" altLang="zh-CN" sz="2000" dirty="0"/>
              <a:t>12</a:t>
            </a:r>
            <a:r>
              <a:rPr lang="zh-CN" altLang="en-US" sz="2000" dirty="0"/>
              <a:t>分钟（演讲</a:t>
            </a:r>
            <a:r>
              <a:rPr lang="en-US" altLang="zh-CN" sz="2000" dirty="0"/>
              <a:t>8</a:t>
            </a:r>
            <a:r>
              <a:rPr lang="zh-CN" altLang="en-US" sz="2000" dirty="0"/>
              <a:t>分钟，问答</a:t>
            </a:r>
            <a:r>
              <a:rPr lang="en-US" altLang="zh-CN" sz="2000" dirty="0"/>
              <a:t>4</a:t>
            </a:r>
            <a:r>
              <a:rPr lang="zh-CN" altLang="en-US" sz="2000" dirty="0"/>
              <a:t>分钟）；</a:t>
            </a:r>
          </a:p>
          <a:p>
            <a:pPr lvl="1">
              <a:spcBef>
                <a:spcPts val="600"/>
              </a:spcBef>
            </a:pPr>
            <a:r>
              <a:rPr lang="zh-CN" altLang="en-US" sz="2000" dirty="0"/>
              <a:t>每位同学均需在赛题所在平台进行提交，提供提交记录和平台成绩；鼓励各位同学充分挖掘数据，多多创新。</a:t>
            </a:r>
            <a:endParaRPr lang="en-US" altLang="zh-CN" sz="2000" dirty="0"/>
          </a:p>
          <a:p>
            <a:pPr lvl="1">
              <a:spcBef>
                <a:spcPts val="600"/>
              </a:spcBef>
            </a:pP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zh-CN" altLang="en-US" sz="2400" dirty="0"/>
              <a:t>时间节点：</a:t>
            </a:r>
            <a:endParaRPr lang="en-US" altLang="zh-CN" sz="2400" dirty="0"/>
          </a:p>
          <a:p>
            <a:pPr lvl="1">
              <a:spcBef>
                <a:spcPts val="600"/>
              </a:spcBef>
            </a:pPr>
            <a:r>
              <a:rPr lang="zh-CN" altLang="en-US" sz="2000" dirty="0"/>
              <a:t>第</a:t>
            </a:r>
            <a:r>
              <a:rPr lang="en-US" altLang="zh-CN" sz="2000" dirty="0"/>
              <a:t>11-12</a:t>
            </a:r>
            <a:r>
              <a:rPr lang="zh-CN" altLang="en-US" sz="2000" dirty="0"/>
              <a:t>周：开始选题</a:t>
            </a:r>
            <a:endParaRPr lang="en-US" altLang="zh-CN" sz="2000" dirty="0"/>
          </a:p>
          <a:p>
            <a:pPr lvl="1">
              <a:spcBef>
                <a:spcPts val="600"/>
              </a:spcBef>
            </a:pPr>
            <a:r>
              <a:rPr lang="zh-CN" altLang="en-US" sz="2000" dirty="0"/>
              <a:t>第</a:t>
            </a:r>
            <a:r>
              <a:rPr lang="en-US" altLang="zh-CN" sz="2000" dirty="0"/>
              <a:t>12-15</a:t>
            </a:r>
            <a:r>
              <a:rPr lang="zh-CN" altLang="en-US" sz="2000" dirty="0"/>
              <a:t>周：完成项目作品</a:t>
            </a:r>
            <a:endParaRPr lang="en-US" altLang="zh-CN" sz="2000" dirty="0"/>
          </a:p>
          <a:p>
            <a:pPr lvl="1">
              <a:spcBef>
                <a:spcPts val="600"/>
              </a:spcBef>
            </a:pPr>
            <a:r>
              <a:rPr lang="zh-CN" altLang="en-US" sz="2000" dirty="0"/>
              <a:t>第</a:t>
            </a:r>
            <a:r>
              <a:rPr lang="en-US" altLang="zh-CN" sz="2000" dirty="0"/>
              <a:t>16-18</a:t>
            </a:r>
            <a:r>
              <a:rPr lang="zh-CN" altLang="en-US" sz="2000" dirty="0"/>
              <a:t>周：课堂汇报（每个赛题</a:t>
            </a:r>
            <a:r>
              <a:rPr lang="en-US" altLang="zh-CN" sz="2000" dirty="0"/>
              <a:t>12</a:t>
            </a:r>
            <a:r>
              <a:rPr lang="zh-CN" altLang="en-US" sz="2000" dirty="0"/>
              <a:t>分钟；</a:t>
            </a:r>
            <a:r>
              <a:rPr lang="en-US" altLang="zh-CN" sz="2000" dirty="0"/>
              <a:t>8</a:t>
            </a:r>
            <a:r>
              <a:rPr lang="zh-CN" altLang="en-US" sz="2000" dirty="0"/>
              <a:t>分钟分享</a:t>
            </a:r>
            <a:r>
              <a:rPr lang="en-US" altLang="zh-CN" sz="2000" dirty="0"/>
              <a:t>+4</a:t>
            </a:r>
            <a:r>
              <a:rPr lang="zh-CN" altLang="en-US" sz="2000" dirty="0"/>
              <a:t>分钟问答）</a:t>
            </a:r>
          </a:p>
        </p:txBody>
      </p:sp>
    </p:spTree>
    <p:extLst>
      <p:ext uri="{BB962C8B-B14F-4D97-AF65-F5344CB8AC3E}">
        <p14:creationId xmlns:p14="http://schemas.microsoft.com/office/powerpoint/2010/main" val="190974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0EDE4-94B0-305B-D808-3E27F3325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课程群</a:t>
            </a:r>
          </a:p>
        </p:txBody>
      </p:sp>
    </p:spTree>
    <p:extLst>
      <p:ext uri="{BB962C8B-B14F-4D97-AF65-F5344CB8AC3E}">
        <p14:creationId xmlns:p14="http://schemas.microsoft.com/office/powerpoint/2010/main" val="83925421"/>
      </p:ext>
    </p:extLst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053" y="2130089"/>
            <a:ext cx="4480867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黑体" pitchFamily="49" charset="-122"/>
                <a:ea typeface="黑体" pitchFamily="49" charset="-122"/>
              </a:rPr>
              <a:t> 数据挖掘</a:t>
            </a:r>
          </a:p>
        </p:txBody>
      </p:sp>
      <p:sp>
        <p:nvSpPr>
          <p:cNvPr id="13" name="矩形 12"/>
          <p:cNvSpPr/>
          <p:nvPr/>
        </p:nvSpPr>
        <p:spPr>
          <a:xfrm>
            <a:off x="2685659" y="160761"/>
            <a:ext cx="1814333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j-lt"/>
                <a:ea typeface="黑体" pitchFamily="49" charset="-122"/>
              </a:rPr>
              <a:t>大问题、大体量、</a:t>
            </a:r>
            <a:br>
              <a:rPr lang="en-US" altLang="zh-CN" sz="1600" dirty="0">
                <a:latin typeface="+mj-lt"/>
                <a:ea typeface="黑体" pitchFamily="49" charset="-122"/>
              </a:rPr>
            </a:br>
            <a:r>
              <a:rPr lang="zh-CN" altLang="en-US" sz="1600" dirty="0">
                <a:latin typeface="+mj-lt"/>
                <a:ea typeface="黑体" pitchFamily="49" charset="-122"/>
              </a:rPr>
              <a:t>快速度、高并发</a:t>
            </a:r>
            <a:r>
              <a:rPr lang="en-US" altLang="zh-CN" sz="1600" dirty="0">
                <a:ea typeface="黑体" pitchFamily="49" charset="-122"/>
              </a:rPr>
              <a:t>…</a:t>
            </a:r>
            <a:endParaRPr lang="zh-CN" altLang="en-US" sz="1600" dirty="0">
              <a:latin typeface="+mj-lt"/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64600" y="160761"/>
            <a:ext cx="2218877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j-lt"/>
                <a:ea typeface="黑体" pitchFamily="49" charset="-122"/>
              </a:rPr>
              <a:t>统计算法、</a:t>
            </a:r>
            <a:r>
              <a:rPr lang="en-US" altLang="zh-CN" sz="1600" dirty="0">
                <a:latin typeface="+mj-lt"/>
                <a:ea typeface="黑体" pitchFamily="49" charset="-122"/>
              </a:rPr>
              <a:t>ML</a:t>
            </a:r>
            <a:r>
              <a:rPr lang="zh-CN" altLang="en-US" sz="1600" dirty="0">
                <a:latin typeface="+mj-lt"/>
                <a:ea typeface="黑体" pitchFamily="49" charset="-122"/>
              </a:rPr>
              <a:t>算法、</a:t>
            </a:r>
            <a:endParaRPr lang="en-US" altLang="zh-CN" sz="1600" dirty="0">
              <a:latin typeface="+mj-lt"/>
              <a:ea typeface="黑体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+mj-lt"/>
                <a:ea typeface="黑体" pitchFamily="49" charset="-122"/>
              </a:rPr>
              <a:t>算法加速、参数优化</a:t>
            </a:r>
            <a:r>
              <a:rPr lang="en-US" altLang="zh-CN" sz="1600" dirty="0">
                <a:latin typeface="+mj-lt"/>
                <a:ea typeface="黑体" pitchFamily="49" charset="-122"/>
              </a:rPr>
              <a:t>… </a:t>
            </a:r>
            <a:endParaRPr lang="zh-CN" altLang="en-US" sz="1600" dirty="0">
              <a:latin typeface="+mj-lt"/>
              <a:ea typeface="黑体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36296" y="163786"/>
            <a:ext cx="1512168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j-lt"/>
                <a:ea typeface="黑体" pitchFamily="49" charset="-122"/>
              </a:rPr>
              <a:t>搜索、电商、生物、教育</a:t>
            </a:r>
            <a:r>
              <a:rPr lang="en-US" altLang="zh-CN" sz="1600" dirty="0">
                <a:latin typeface="+mj-lt"/>
                <a:ea typeface="黑体" pitchFamily="49" charset="-122"/>
              </a:rPr>
              <a:t>… </a:t>
            </a:r>
            <a:endParaRPr lang="zh-CN" altLang="en-US" sz="1600" dirty="0">
              <a:latin typeface="+mj-lt"/>
              <a:ea typeface="黑体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9395" y="160761"/>
            <a:ext cx="2236510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j-lt"/>
                <a:ea typeface="黑体" pitchFamily="49" charset="-122"/>
              </a:rPr>
              <a:t>多维数据、图形图像、</a:t>
            </a:r>
            <a:endParaRPr lang="en-US" altLang="zh-CN" sz="1600" dirty="0">
              <a:latin typeface="+mj-lt"/>
              <a:ea typeface="黑体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+mj-lt"/>
                <a:ea typeface="黑体" pitchFamily="49" charset="-122"/>
              </a:rPr>
              <a:t>自然语言、</a:t>
            </a:r>
            <a:r>
              <a:rPr lang="en-US" altLang="zh-CN" sz="1600" dirty="0">
                <a:latin typeface="+mj-lt"/>
                <a:ea typeface="黑体" pitchFamily="49" charset="-122"/>
              </a:rPr>
              <a:t>Web</a:t>
            </a:r>
            <a:r>
              <a:rPr lang="zh-CN" altLang="en-US" sz="1600" dirty="0">
                <a:latin typeface="+mj-lt"/>
                <a:ea typeface="黑体" pitchFamily="49" charset="-122"/>
              </a:rPr>
              <a:t>页面</a:t>
            </a:r>
            <a:r>
              <a:rPr lang="en-US" altLang="zh-CN" sz="1600" dirty="0">
                <a:latin typeface="+mj-lt"/>
                <a:ea typeface="黑体" pitchFamily="49" charset="-122"/>
              </a:rPr>
              <a:t>…</a:t>
            </a:r>
            <a:endParaRPr lang="zh-CN" altLang="en-US" sz="1600" dirty="0">
              <a:latin typeface="+mj-lt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9592" y="80883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博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31840" y="80945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大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42525" y="81400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精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08304" y="81462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rPr>
              <a:t>深</a:t>
            </a: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1907704" y="1613839"/>
            <a:ext cx="936104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99592" y="3702071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广</a:t>
            </a:r>
            <a:r>
              <a:rPr lang="zh-CN" altLang="zh-CN" sz="2000" dirty="0">
                <a:ea typeface="黑体" pitchFamily="49" charset="-122"/>
              </a:rPr>
              <a:t>（泛）</a:t>
            </a:r>
            <a:endParaRPr lang="zh-CN" altLang="en-US" sz="2000" dirty="0">
              <a:solidFill>
                <a:srgbClr val="00B05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31840" y="3702690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开</a:t>
            </a:r>
            <a:r>
              <a:rPr lang="zh-CN" altLang="zh-CN" sz="2000" dirty="0">
                <a:ea typeface="黑体" pitchFamily="49" charset="-122"/>
              </a:rPr>
              <a:t>（</a:t>
            </a:r>
            <a:r>
              <a:rPr lang="zh-CN" altLang="en-US" sz="2000" dirty="0">
                <a:ea typeface="黑体" pitchFamily="49" charset="-122"/>
              </a:rPr>
              <a:t>源</a:t>
            </a:r>
            <a:r>
              <a:rPr lang="zh-CN" altLang="zh-CN" sz="2000" dirty="0">
                <a:ea typeface="黑体" pitchFamily="49" charset="-122"/>
              </a:rPr>
              <a:t>）</a:t>
            </a:r>
            <a:endParaRPr lang="zh-CN" altLang="en-US" sz="2000" dirty="0">
              <a:solidFill>
                <a:srgbClr val="00B05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42525" y="3707241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思</a:t>
            </a:r>
            <a:r>
              <a:rPr lang="zh-CN" altLang="zh-CN" sz="2000" dirty="0">
                <a:ea typeface="黑体" pitchFamily="49" charset="-122"/>
              </a:rPr>
              <a:t>（</a:t>
            </a:r>
            <a:r>
              <a:rPr lang="zh-CN" altLang="en-US" sz="2000" dirty="0">
                <a:ea typeface="黑体" pitchFamily="49" charset="-122"/>
              </a:rPr>
              <a:t>维</a:t>
            </a:r>
            <a:r>
              <a:rPr lang="zh-CN" altLang="zh-CN" sz="2000" dirty="0">
                <a:ea typeface="黑体" pitchFamily="49" charset="-122"/>
              </a:rPr>
              <a:t>）</a:t>
            </a:r>
            <a:endParaRPr lang="zh-CN" altLang="en-US" sz="2000" dirty="0">
              <a:solidFill>
                <a:srgbClr val="00B05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08304" y="3707860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路</a:t>
            </a:r>
            <a:r>
              <a:rPr lang="zh-CN" altLang="zh-CN" sz="2000" dirty="0">
                <a:ea typeface="黑体" pitchFamily="49" charset="-122"/>
              </a:rPr>
              <a:t>（</a:t>
            </a:r>
            <a:r>
              <a:rPr lang="zh-CN" altLang="en-US" sz="2000" dirty="0">
                <a:ea typeface="黑体" pitchFamily="49" charset="-122"/>
              </a:rPr>
              <a:t>数</a:t>
            </a:r>
            <a:r>
              <a:rPr lang="zh-CN" altLang="zh-CN" sz="2000" dirty="0">
                <a:ea typeface="黑体" pitchFamily="49" charset="-122"/>
              </a:rPr>
              <a:t>）</a:t>
            </a:r>
            <a:endParaRPr lang="zh-CN" altLang="en-US" sz="2000" dirty="0">
              <a:solidFill>
                <a:srgbClr val="00B050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27" name="直接箭头连接符 26"/>
          <p:cNvCxnSpPr>
            <a:endCxn id="18" idx="2"/>
          </p:cNvCxnSpPr>
          <p:nvPr/>
        </p:nvCxnSpPr>
        <p:spPr>
          <a:xfrm flipH="1" flipV="1">
            <a:off x="3455006" y="1455783"/>
            <a:ext cx="396914" cy="518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19" idx="2"/>
          </p:cNvCxnSpPr>
          <p:nvPr/>
        </p:nvCxnSpPr>
        <p:spPr>
          <a:xfrm flipV="1">
            <a:off x="5292080" y="1460334"/>
            <a:ext cx="273611" cy="5135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6444208" y="1541831"/>
            <a:ext cx="864096" cy="4415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>
            <a:off x="1944578" y="3010178"/>
            <a:ext cx="936104" cy="4307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>
            <a:off x="3491880" y="3010178"/>
            <a:ext cx="396914" cy="61988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5292080" y="2981991"/>
            <a:ext cx="310485" cy="64262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6481082" y="2998824"/>
            <a:ext cx="864096" cy="5282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2699792" y="4344486"/>
            <a:ext cx="1770036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+mj-lt"/>
                <a:ea typeface="黑体" pitchFamily="49" charset="-122"/>
              </a:rPr>
              <a:t>Hadoop</a:t>
            </a:r>
            <a:r>
              <a:rPr lang="zh-CN" altLang="en-US" sz="1600" dirty="0">
                <a:latin typeface="+mj-lt"/>
                <a:ea typeface="黑体" pitchFamily="49" charset="-122"/>
              </a:rPr>
              <a:t>、</a:t>
            </a:r>
            <a:r>
              <a:rPr lang="en-US" altLang="zh-CN" sz="1600" dirty="0">
                <a:latin typeface="+mj-lt"/>
                <a:ea typeface="黑体" pitchFamily="49" charset="-122"/>
              </a:rPr>
              <a:t>Hbase</a:t>
            </a:r>
            <a:r>
              <a:rPr lang="zh-CN" altLang="en-US" sz="1600" dirty="0">
                <a:latin typeface="+mj-lt"/>
                <a:ea typeface="黑体" pitchFamily="49" charset="-122"/>
              </a:rPr>
              <a:t>、</a:t>
            </a:r>
            <a:endParaRPr lang="en-US" altLang="zh-CN" sz="1600" dirty="0">
              <a:latin typeface="+mj-lt"/>
              <a:ea typeface="黑体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+mj-lt"/>
                <a:ea typeface="黑体" pitchFamily="49" charset="-122"/>
              </a:rPr>
              <a:t>Hive</a:t>
            </a:r>
            <a:r>
              <a:rPr lang="zh-CN" altLang="en-US" sz="1600" dirty="0">
                <a:latin typeface="+mj-lt"/>
                <a:ea typeface="黑体" pitchFamily="49" charset="-122"/>
              </a:rPr>
              <a:t>、</a:t>
            </a:r>
            <a:r>
              <a:rPr lang="en-US" altLang="zh-CN" sz="1600" dirty="0">
                <a:latin typeface="+mj-lt"/>
                <a:ea typeface="黑体" pitchFamily="49" charset="-122"/>
              </a:rPr>
              <a:t>Spark… </a:t>
            </a:r>
            <a:endParaRPr lang="zh-CN" altLang="en-US" sz="1600" dirty="0">
              <a:latin typeface="+mj-lt"/>
              <a:ea typeface="黑体" pitchFamily="49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678733" y="4344486"/>
            <a:ext cx="2278188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ea typeface="黑体" pitchFamily="49" charset="-122"/>
              </a:rPr>
              <a:t>计算思维、数据思维、</a:t>
            </a:r>
            <a:endParaRPr lang="en-US" altLang="zh-CN" sz="1600" dirty="0">
              <a:ea typeface="黑体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ea typeface="黑体" pitchFamily="49" charset="-122"/>
              </a:rPr>
              <a:t>系统思维、设计思维</a:t>
            </a:r>
            <a:r>
              <a:rPr lang="en-US" altLang="zh-CN" sz="1600" dirty="0">
                <a:ea typeface="黑体" pitchFamily="49" charset="-122"/>
              </a:rPr>
              <a:t>… </a:t>
            </a:r>
            <a:endParaRPr lang="zh-CN" altLang="en-US" sz="1600" dirty="0">
              <a:ea typeface="黑体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210588" y="4347511"/>
            <a:ext cx="170504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j-lt"/>
                <a:ea typeface="黑体" pitchFamily="49" charset="-122"/>
              </a:rPr>
              <a:t>数据科学过程、在线协作实训</a:t>
            </a:r>
            <a:r>
              <a:rPr lang="en-US" altLang="zh-CN" sz="1600" dirty="0">
                <a:latin typeface="+mj-lt"/>
                <a:ea typeface="黑体" pitchFamily="49" charset="-122"/>
              </a:rPr>
              <a:t>… </a:t>
            </a:r>
            <a:endParaRPr lang="zh-CN" altLang="en-US" sz="1600" dirty="0">
              <a:latin typeface="+mj-lt"/>
              <a:ea typeface="黑体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23528" y="4344486"/>
            <a:ext cx="2172390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j-lt"/>
                <a:ea typeface="黑体" pitchFamily="49" charset="-122"/>
              </a:rPr>
              <a:t>数据模型、程序表达</a:t>
            </a:r>
            <a:endParaRPr lang="en-US" altLang="zh-CN" sz="1600" dirty="0">
              <a:latin typeface="+mj-lt"/>
              <a:ea typeface="黑体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+mj-lt"/>
                <a:ea typeface="黑体" pitchFamily="49" charset="-122"/>
              </a:rPr>
              <a:t>串、链、树、表、图</a:t>
            </a:r>
            <a:r>
              <a:rPr lang="en-US" altLang="zh-CN" sz="1600" dirty="0">
                <a:latin typeface="+mj-lt"/>
                <a:ea typeface="黑体" pitchFamily="49" charset="-122"/>
              </a:rPr>
              <a:t>…</a:t>
            </a:r>
            <a:endParaRPr lang="zh-CN" altLang="en-US" sz="1600" dirty="0">
              <a:latin typeface="+mj-lt"/>
              <a:ea typeface="黑体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黑体" pitchFamily="49" charset="-122"/>
              </a:rPr>
              <a:t>课程背景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课程简介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课程模式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知识体系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2283718"/>
            <a:ext cx="44386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0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798934"/>
            <a:ext cx="6096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A13259-0875-4C49-8AE7-4BFC7DCE7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信息文明与数据简史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148E6DE-C118-4906-ABBF-76DE5CB4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数据科学与工程的基本内涵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B5B1623-BD2E-4CC7-B108-55CFFEB4F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第四范式：数据密集型科学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B9EBDB5-E1A2-422B-BA92-ECD9BEE97B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数据科学与工程的应用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51302D1-C298-45FD-871D-DE4979A49F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alibri" panose="020F0502020204030204" pitchFamily="34" charset="0"/>
              </a:rPr>
              <a:t>实践：以</a:t>
            </a:r>
            <a:r>
              <a:rPr lang="en-US" altLang="zh-CN" dirty="0">
                <a:latin typeface="Calibri" panose="020F0502020204030204" pitchFamily="34" charset="0"/>
              </a:rPr>
              <a:t>Git</a:t>
            </a:r>
            <a:r>
              <a:rPr lang="zh-CN" altLang="en-US" dirty="0">
                <a:latin typeface="Calibri" panose="020F0502020204030204" pitchFamily="34" charset="0"/>
              </a:rPr>
              <a:t>和</a:t>
            </a:r>
            <a:r>
              <a:rPr lang="en-US" altLang="zh-CN" dirty="0">
                <a:latin typeface="Calibri" panose="020F0502020204030204" pitchFamily="34" charset="0"/>
              </a:rPr>
              <a:t>Python</a:t>
            </a:r>
            <a:r>
              <a:rPr lang="zh-CN" altLang="en-US" dirty="0">
                <a:latin typeface="Calibri" panose="020F0502020204030204" pitchFamily="34" charset="0"/>
              </a:rPr>
              <a:t>为中心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DC4B26-4E3B-49F8-9591-2C94645EB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898233-D830-4793-A0D9-672B61A87A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0735B8-1720-44B9-B306-9869D9C26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9753195D-52E8-4F57-931B-13DCE6481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C5FB2FD-9CD1-4CF8-8D10-313FD78844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20" name="Picture 1" descr="C:\Users\Administrator\Desktop\deep-web-06-1920x1080.jpg">
            <a:extLst>
              <a:ext uri="{FF2B5EF4-FFF2-40B4-BE49-F238E27FC236}">
                <a16:creationId xmlns:a16="http://schemas.microsoft.com/office/drawing/2014/main" id="{D806B1DB-DDEB-49BD-A9D1-CFB8179F969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683000" cy="5143500"/>
          </a:xfrm>
          <a:prstGeom prst="rect">
            <a:avLst/>
          </a:prstGeom>
          <a:noFill/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381415FF-8B7E-4DC7-BFC5-9B343EA1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100" dirty="0">
                <a:solidFill>
                  <a:schemeClr val="bg1"/>
                </a:solidFill>
              </a:rPr>
              <a:t>第 </a:t>
            </a:r>
            <a:r>
              <a:rPr lang="en-US" altLang="zh-CN" sz="2100" dirty="0">
                <a:solidFill>
                  <a:schemeClr val="bg1"/>
                </a:solidFill>
              </a:rPr>
              <a:t>1 </a:t>
            </a:r>
            <a:r>
              <a:rPr lang="zh-CN" altLang="en-US" sz="2100" dirty="0">
                <a:solidFill>
                  <a:schemeClr val="bg1"/>
                </a:solidFill>
              </a:rPr>
              <a:t>章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绪论</a:t>
            </a:r>
          </a:p>
        </p:txBody>
      </p:sp>
    </p:spTree>
    <p:extLst>
      <p:ext uri="{BB962C8B-B14F-4D97-AF65-F5344CB8AC3E}">
        <p14:creationId xmlns:p14="http://schemas.microsoft.com/office/powerpoint/2010/main" val="26628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6995" y="4248150"/>
            <a:ext cx="2517005" cy="586488"/>
          </a:xfrm>
        </p:spPr>
        <p:txBody>
          <a:bodyPr/>
          <a:lstStyle/>
          <a:p>
            <a:r>
              <a:rPr lang="zh-CN" altLang="en-US" dirty="0"/>
              <a:t>人类的祖先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pic>
        <p:nvPicPr>
          <p:cNvPr id="20" name="图片 19" descr="男人的照片上写着字&#10;&#10;描述已自动生成">
            <a:extLst>
              <a:ext uri="{FF2B5EF4-FFF2-40B4-BE49-F238E27FC236}">
                <a16:creationId xmlns:a16="http://schemas.microsoft.com/office/drawing/2014/main" id="{DEA8E8EF-DA17-46ED-8908-D2B078CCBF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6" y="852173"/>
            <a:ext cx="3608519" cy="2052084"/>
          </a:xfrm>
          <a:prstGeom prst="rect">
            <a:avLst/>
          </a:prstGeom>
        </p:spPr>
      </p:pic>
      <p:pic>
        <p:nvPicPr>
          <p:cNvPr id="22" name="图片 21" descr="人的地图&#10;&#10;描述已自动生成">
            <a:extLst>
              <a:ext uri="{FF2B5EF4-FFF2-40B4-BE49-F238E27FC236}">
                <a16:creationId xmlns:a16="http://schemas.microsoft.com/office/drawing/2014/main" id="{31F51EE0-3A76-4E27-A666-F2B7E861C0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7311" y="852172"/>
            <a:ext cx="4193327" cy="237398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2FBF7BC-E90B-4888-A80E-6F4B63CF2840}"/>
              </a:ext>
            </a:extLst>
          </p:cNvPr>
          <p:cNvSpPr txBox="1"/>
          <p:nvPr/>
        </p:nvSpPr>
        <p:spPr>
          <a:xfrm>
            <a:off x="1667601" y="3277570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比较重要的四个人种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F35321-8CC7-1495-36A4-7C6218E41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6" y="2956297"/>
            <a:ext cx="3608519" cy="19991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6563FC-5FA6-C417-A4D3-D832031BE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946" y="3273966"/>
            <a:ext cx="902619" cy="8971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66BD745-9021-4D73-3D04-4A79DCCAD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558" y="3942608"/>
            <a:ext cx="2132597" cy="11228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B5B070-039F-FA74-1BB3-1DB368DB8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0100" y="3213518"/>
            <a:ext cx="3024588" cy="72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2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3304D-AA80-DC6D-80A0-9176A8F4F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67377" y="4536907"/>
            <a:ext cx="3476623" cy="586488"/>
          </a:xfrm>
        </p:spPr>
        <p:txBody>
          <a:bodyPr/>
          <a:lstStyle/>
          <a:p>
            <a:r>
              <a:rPr kumimoji="1" lang="zh-CN" altLang="en-US" dirty="0"/>
              <a:t>人类文明的历史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0EBF9F-9ECB-4614-4D35-9A734AF7E9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899174-2BE3-2E2E-0D80-6A09182DC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44" y="548640"/>
            <a:ext cx="8621297" cy="19563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F81D0F-3CA8-5137-4303-EBF78F20B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9" y="2504974"/>
            <a:ext cx="8123190" cy="200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52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人类文明的启蒙与机械思维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4C6F7DEF-AD28-434A-9AD5-4EDB57231BF5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https://ss0.bdstatic.com/70cFvHSh_Q1YnxGkpoWK1HF6hhy/it/u=870467368,3572189712&amp;fm=26&amp;gp=0.jpg">
            <a:extLst>
              <a:ext uri="{FF2B5EF4-FFF2-40B4-BE49-F238E27FC236}">
                <a16:creationId xmlns:a16="http://schemas.microsoft.com/office/drawing/2014/main" id="{51D68401-8622-40C5-8B90-D4D18186E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39" y="3719036"/>
            <a:ext cx="1495442" cy="88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s1.bdstatic.com/70cFvXSh_Q1YnxGkpoWK1HF6hhy/it/u=2074939798,1310436741&amp;fm=26&amp;gp=0.jpg">
            <a:extLst>
              <a:ext uri="{FF2B5EF4-FFF2-40B4-BE49-F238E27FC236}">
                <a16:creationId xmlns:a16="http://schemas.microsoft.com/office/drawing/2014/main" id="{05133D9E-51B0-44A6-BFED-C720AAA5C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539749"/>
            <a:ext cx="1532647" cy="102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6E685FC-8C52-4924-B907-DDB7FE5C5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762" y="702384"/>
            <a:ext cx="1691030" cy="102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1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6973D7A-D085-4984-BD26-279B304AB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F6973D7A-D085-4984-BD26-279B304AB6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1719463-2AE7-43E1-A30E-E65225A404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D1719463-2AE7-43E1-A30E-E65225A404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34D99B8-B60E-4799-8899-AA7D285637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734D99B8-B60E-4799-8899-AA7D285637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D81BFC7-3E9A-4A1C-8F3F-CEF4F9FF64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graphicEl>
                                              <a:dgm id="{9D81BFC7-3E9A-4A1C-8F3F-CEF4F9FF64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BCAEA9-E61C-4669-B919-C3A1822D2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97BCAEA9-E61C-4669-B919-C3A1822D2B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AF526F-749C-412A-9E04-B3E64E0EB6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76AF526F-749C-412A-9E04-B3E64E0EB6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FED5DD-AC95-46A7-B186-102E2CE90F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37FED5DD-AC95-46A7-B186-102E2CE90F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A2AECD1-461C-4C41-A7D5-DC7156B322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dgm id="{6A2AECD1-461C-4C41-A7D5-DC7156B322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人类文明的升华与智慧时代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95E0E12-533A-4E3F-B373-CFD88F192108}"/>
              </a:ext>
            </a:extLst>
          </p:cNvPr>
          <p:cNvGraphicFramePr>
            <a:graphicFrameLocks noGrp="1"/>
          </p:cNvGraphicFramePr>
          <p:nvPr/>
        </p:nvGraphicFramePr>
        <p:xfrm>
          <a:off x="428625" y="1008523"/>
          <a:ext cx="6254018" cy="2702015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250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0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1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5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原始文明</a:t>
                      </a:r>
                      <a:endParaRPr lang="zh-CN" sz="1500" b="1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51435" marR="51435" marT="135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农业文明</a:t>
                      </a:r>
                      <a:endParaRPr lang="zh-CN" sz="1500" b="1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51435" marR="51435" marT="135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工业文明</a:t>
                      </a:r>
                      <a:endParaRPr lang="zh-CN" sz="1500" b="1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51435" marR="51435" marT="135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信息文明</a:t>
                      </a:r>
                      <a:endParaRPr lang="zh-CN" sz="1500" b="1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51435" marR="51435" marT="135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人类未来</a:t>
                      </a:r>
                      <a:endParaRPr lang="zh-CN" sz="1500" b="1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51435" marR="51435" marT="135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6010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kern="100" baseline="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  </a:t>
                      </a:r>
                      <a:r>
                        <a:rPr lang="zh-CN" sz="15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农业革命</a:t>
                      </a:r>
                      <a:r>
                        <a:rPr lang="en-US" sz="15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   </a:t>
                      </a:r>
                      <a:r>
                        <a:rPr lang="zh-CN" sz="15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工业革命</a:t>
                      </a:r>
                      <a:r>
                        <a:rPr lang="en-US" sz="15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   </a:t>
                      </a:r>
                      <a:r>
                        <a:rPr lang="zh-CN" sz="15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信息革命</a:t>
                      </a:r>
                      <a:r>
                        <a:rPr lang="en-US" sz="15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   </a:t>
                      </a:r>
                      <a:r>
                        <a:rPr lang="zh-CN" sz="15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智能革命</a:t>
                      </a:r>
                      <a:r>
                        <a:rPr lang="zh-CN" altLang="en-US" sz="15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                           </a:t>
                      </a:r>
                      <a:endParaRPr lang="en-US" altLang="zh-CN" sz="1500" kern="1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              </a:t>
                      </a:r>
                      <a:r>
                        <a:rPr lang="en-US" altLang="zh-CN" sz="1500" kern="1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(</a:t>
                      </a:r>
                      <a:r>
                        <a:rPr lang="zh-CN" altLang="zh-CN" sz="1500" kern="1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解放体力</a:t>
                      </a:r>
                      <a:r>
                        <a:rPr lang="en-US" altLang="zh-CN" sz="1500" kern="1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)  (</a:t>
                      </a:r>
                      <a:r>
                        <a:rPr lang="zh-CN" altLang="zh-CN" sz="1500" kern="1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解放脑力</a:t>
                      </a:r>
                      <a:r>
                        <a:rPr lang="en-US" altLang="zh-CN" sz="1500" kern="1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)  (</a:t>
                      </a:r>
                      <a:r>
                        <a:rPr lang="zh-CN" altLang="en-US" sz="1500" kern="1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超越</a:t>
                      </a:r>
                      <a:r>
                        <a:rPr lang="zh-CN" altLang="zh-CN" sz="1500" kern="1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脑力</a:t>
                      </a:r>
                      <a:r>
                        <a:rPr lang="en-US" altLang="zh-CN" sz="1500" kern="1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)</a:t>
                      </a:r>
                      <a:endParaRPr lang="en-US" altLang="zh-CN" sz="1500" kern="100" dirty="0">
                        <a:solidFill>
                          <a:schemeClr val="bg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51435" marR="51435" marT="135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采集时代</a:t>
                      </a:r>
                      <a:endParaRPr lang="zh-CN" sz="15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51435" marR="51435" marT="135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农耕时代</a:t>
                      </a:r>
                      <a:endParaRPr lang="zh-CN" sz="15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51435" marR="51435" marT="135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机械时代</a:t>
                      </a:r>
                      <a:endParaRPr lang="zh-CN" sz="15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51435" marR="51435" marT="135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数字时代</a:t>
                      </a:r>
                      <a:endParaRPr lang="zh-CN" sz="15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51435" marR="51435" marT="135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智慧时代</a:t>
                      </a:r>
                      <a:endParaRPr lang="zh-CN" sz="15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51435" marR="51435" marT="135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500" kern="1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人之力</a:t>
                      </a:r>
                      <a:endParaRPr lang="zh-CN" sz="1500" kern="10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51435" marR="51435" marT="135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物之力</a:t>
                      </a:r>
                      <a:endParaRPr lang="zh-CN" sz="15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51435" marR="51435" marT="135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500" kern="1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能之力</a:t>
                      </a:r>
                      <a:endParaRPr lang="zh-CN" sz="1500" kern="10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51435" marR="51435" marT="135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算之力</a:t>
                      </a:r>
                      <a:endParaRPr lang="zh-CN" sz="15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51435" marR="51435" marT="135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智之力</a:t>
                      </a:r>
                      <a:endParaRPr lang="zh-CN" sz="1500" kern="1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51435" marR="51435" marT="135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FFF631D7-4879-4FAE-95A9-57AB33127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69467" y="1180199"/>
            <a:ext cx="2203144" cy="225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6309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26771A-D59D-3AB8-9EEF-CDAAEADAD1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D7B580-3023-2621-F028-D7FC945C5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73" y="606557"/>
            <a:ext cx="7474054" cy="42734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1B6AAC-D750-B716-F33D-E1FBB3AAD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8" y="3101104"/>
            <a:ext cx="3291790" cy="19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43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26771A-D59D-3AB8-9EEF-CDAAEADAD1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3A4ED2-2EDE-7400-4E02-559E87C96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33" y="796001"/>
            <a:ext cx="7814709" cy="26257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7B2865D-50AA-6863-B879-9D4DF4535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4004750"/>
            <a:ext cx="1769915" cy="89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84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11CD18E-13B2-4FA1-B3D4-D57F46A1E8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机械思维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8E9977-6E51-4DAC-A8CE-8A5C317E13E7}"/>
              </a:ext>
            </a:extLst>
          </p:cNvPr>
          <p:cNvSpPr txBox="1"/>
          <p:nvPr/>
        </p:nvSpPr>
        <p:spPr>
          <a:xfrm>
            <a:off x="3189290" y="476169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大胆假设 小心求证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3E230CF2-B77E-4096-972B-128E52775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597" y="1346400"/>
            <a:ext cx="2055816" cy="1730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4BB6AD0-0179-43BC-AFCC-29C94D3C2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4910" y="1352607"/>
            <a:ext cx="1586596" cy="1724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EEE04998-3D77-49F8-A278-4A721DA0F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03896" y="1355241"/>
            <a:ext cx="1722156" cy="172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F3E52849-501F-4346-BAAB-83C87DD8E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98443" y="1355242"/>
            <a:ext cx="3077033" cy="1730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087BD07-FEFF-40C6-9776-4E251E5D84D6}"/>
              </a:ext>
            </a:extLst>
          </p:cNvPr>
          <p:cNvSpPr txBox="1"/>
          <p:nvPr/>
        </p:nvSpPr>
        <p:spPr>
          <a:xfrm>
            <a:off x="2592008" y="3143113"/>
            <a:ext cx="35253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伽利略对星空的观测； 开普勒的发现三定律</a:t>
            </a:r>
          </a:p>
        </p:txBody>
      </p:sp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B58CCCF4-3FB2-4628-A508-969FC8420936}"/>
              </a:ext>
            </a:extLst>
          </p:cNvPr>
          <p:cNvGraphicFramePr/>
          <p:nvPr/>
        </p:nvGraphicFramePr>
        <p:xfrm>
          <a:off x="1524000" y="3642265"/>
          <a:ext cx="6096000" cy="438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25762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827AC7-B7CB-4C3D-BE6E-692532337D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4BB6AD0-0179-43BC-AFCC-29C94D3C2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4910" y="1352607"/>
            <a:ext cx="1586596" cy="1724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EEE04998-3D77-49F8-A278-4A721DA0F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3896" y="1355241"/>
            <a:ext cx="1722156" cy="172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087BD07-FEFF-40C6-9776-4E251E5D84D6}"/>
              </a:ext>
            </a:extLst>
          </p:cNvPr>
          <p:cNvSpPr txBox="1"/>
          <p:nvPr/>
        </p:nvSpPr>
        <p:spPr>
          <a:xfrm>
            <a:off x="2592008" y="3143113"/>
            <a:ext cx="35253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伽利略对星空的观测； 开普勒的发现三定律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725B68-74BA-8126-F662-F20B53055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12" y="534068"/>
            <a:ext cx="8005813" cy="44142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F3A6D73-4596-CD46-421D-0011F4F77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183" y="1561166"/>
            <a:ext cx="2944630" cy="33872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F7D50E9-7110-1EBA-0540-622C32127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6589" y="1243586"/>
            <a:ext cx="2944630" cy="379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39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开篇实例：</a:t>
            </a:r>
            <a:r>
              <a:rPr lang="en-US" altLang="zh-CN" sz="3200" dirty="0">
                <a:ea typeface="黑体" pitchFamily="49" charset="-122"/>
              </a:rPr>
              <a:t>NASA</a:t>
            </a:r>
            <a:r>
              <a:rPr lang="zh-CN" altLang="zh-CN" sz="3200" dirty="0">
                <a:ea typeface="黑体" pitchFamily="49" charset="-122"/>
              </a:rPr>
              <a:t>从太空中拍摄城市夜间亮度</a:t>
            </a:r>
            <a:endParaRPr lang="zh-CN" altLang="en-US" sz="3200" dirty="0">
              <a:ea typeface="黑体" pitchFamily="49" charset="-122"/>
            </a:endParaRP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087364"/>
            <a:ext cx="6338033" cy="3572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6988626" y="4803456"/>
            <a:ext cx="2096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+mj-lt"/>
                <a:ea typeface="黑体" pitchFamily="49" charset="-122"/>
              </a:rPr>
              <a:t>来源：</a:t>
            </a:r>
            <a:r>
              <a:rPr lang="en-US" altLang="zh-CN" sz="1200" dirty="0">
                <a:latin typeface="+mj-lt"/>
                <a:ea typeface="黑体" pitchFamily="49" charset="-122"/>
              </a:rPr>
              <a:t>https://www.nasa.gov/</a:t>
            </a:r>
            <a:endParaRPr lang="zh-CN" altLang="en-US" sz="1200" dirty="0">
              <a:latin typeface="+mj-lt"/>
              <a:ea typeface="黑体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DCCF7D-0289-9611-23F1-509B9C89EF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51E279-3BAE-1A20-4353-99675CB77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77" y="500423"/>
            <a:ext cx="8160419" cy="4566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94150B-28C1-CE55-2A14-1979D7698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987813"/>
            <a:ext cx="3938838" cy="187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58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E1061A6-E312-D65E-0493-36876C931D0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kumimoji="1" lang="zh-CN" altLang="en-US" dirty="0"/>
              <a:t>思考题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数据的利用对人类的发展起到了怎样的推动作用？</a:t>
            </a:r>
            <a:endParaRPr kumimoji="1" lang="en-US" altLang="zh-CN" dirty="0"/>
          </a:p>
          <a:p>
            <a:r>
              <a:rPr kumimoji="1" lang="zh-CN" altLang="en-US" dirty="0"/>
              <a:t>现实生活中你观察到了那些数据科学的应用场景？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9C96CD-4ED9-4E08-0AFC-15DF3A5AD9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欢迎互动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5F63FA-0618-08A2-3837-A56416598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1.1  </a:t>
            </a:r>
            <a:r>
              <a:rPr lang="zh-CN" altLang="en-US" dirty="0"/>
              <a:t>信息文明与数据简史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689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0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798934"/>
            <a:ext cx="6096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834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Satellite Reveals New Views of China</a:t>
            </a:r>
            <a:endParaRPr lang="zh-CN" altLang="en-US" sz="4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2525" y="1120389"/>
            <a:ext cx="2376264" cy="1099393"/>
          </a:xfrm>
          <a:prstGeom prst="rect">
            <a:avLst/>
          </a:prstGeom>
          <a:solidFill>
            <a:srgbClr val="C00000"/>
          </a:solidFill>
          <a:ln w="28575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6011" y="1119867"/>
            <a:ext cx="2439082" cy="1128456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67544" y="3640147"/>
            <a:ext cx="17491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VIIRS light data</a:t>
            </a:r>
          </a:p>
          <a:p>
            <a:pPr algn="ctr"/>
            <a:r>
              <a:rPr lang="en-US" altLang="zh-CN" sz="2000" dirty="0"/>
              <a:t>by NASA</a:t>
            </a:r>
            <a:endParaRPr lang="zh-CN" altLang="en-US" sz="20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164" y="2416011"/>
            <a:ext cx="6337300" cy="254000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1119867"/>
            <a:ext cx="2880320" cy="2294477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Satellite Reveals New Views of China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16477"/>
            <a:ext cx="2273508" cy="3155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1203597"/>
            <a:ext cx="4805835" cy="3184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9307" y="4443958"/>
            <a:ext cx="225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Thermodynamic chart</a:t>
            </a:r>
          </a:p>
          <a:p>
            <a:r>
              <a:rPr lang="zh-CN" altLang="en-US" dirty="0"/>
              <a:t>热力学图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97832" y="4443958"/>
            <a:ext cx="1734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Railway network</a:t>
            </a:r>
          </a:p>
          <a:p>
            <a:r>
              <a:rPr lang="zh-CN" altLang="en-US" dirty="0"/>
              <a:t>铁路网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340"/>
            <a:ext cx="5770984" cy="857250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latin typeface="黑体" pitchFamily="49" charset="-122"/>
                <a:ea typeface="黑体" pitchFamily="49" charset="-122"/>
              </a:rPr>
              <a:t>摩拜单车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7299" y="1923678"/>
            <a:ext cx="7620923" cy="300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195486"/>
            <a:ext cx="2290961" cy="156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latin typeface="黑体" pitchFamily="49" charset="-122"/>
                <a:ea typeface="黑体" pitchFamily="49" charset="-122"/>
              </a:rPr>
              <a:t>曾经的共享单车大战</a:t>
            </a:r>
          </a:p>
        </p:txBody>
      </p:sp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063974"/>
            <a:ext cx="3667590" cy="195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44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203598"/>
            <a:ext cx="345638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45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744" y="1227044"/>
            <a:ext cx="2358152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latin typeface="黑体" pitchFamily="49" charset="-122"/>
                <a:ea typeface="黑体" pitchFamily="49" charset="-122"/>
              </a:rPr>
              <a:t>数据点亮城市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000" dirty="0">
                <a:latin typeface="黑体" pitchFamily="49" charset="-122"/>
                <a:ea typeface="黑体" pitchFamily="49" charset="-122"/>
              </a:rPr>
              <a:t>深圳市摩拜单车的一天</a:t>
            </a:r>
          </a:p>
        </p:txBody>
      </p:sp>
      <p:pic>
        <p:nvPicPr>
          <p:cNvPr id="2050" name="Picture 2" descr="E:\000 2016年度教学活动\000 微信公众号-嘉数汇\图片\2016\12-25\0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139702"/>
            <a:ext cx="4016580" cy="2249285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7225359" y="4766173"/>
            <a:ext cx="1811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+mj-lt"/>
                <a:ea typeface="黑体" pitchFamily="49" charset="-122"/>
              </a:rPr>
              <a:t>来源：</a:t>
            </a:r>
            <a:r>
              <a:rPr lang="en-US" altLang="zh-CN" sz="1200" dirty="0">
                <a:latin typeface="+mj-lt"/>
                <a:ea typeface="黑体" pitchFamily="49" charset="-122"/>
              </a:rPr>
              <a:t>http://youku.com/</a:t>
            </a:r>
            <a:endParaRPr lang="zh-CN" altLang="en-US" sz="1200" dirty="0">
              <a:latin typeface="+mj-lt"/>
              <a:ea typeface="黑体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4859</TotalTime>
  <Words>1649</Words>
  <Application>Microsoft Macintosh PowerPoint</Application>
  <PresentationFormat>全屏显示(16:9)</PresentationFormat>
  <Paragraphs>227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黑体</vt:lpstr>
      <vt:lpstr>微软雅黑</vt:lpstr>
      <vt:lpstr>Microsoft YaHei Light</vt:lpstr>
      <vt:lpstr>Microsoft YaHei UI</vt:lpstr>
      <vt:lpstr>Arial</vt:lpstr>
      <vt:lpstr>Calibri</vt:lpstr>
      <vt:lpstr>Times New Roman</vt:lpstr>
      <vt:lpstr>Office 主题</vt:lpstr>
      <vt:lpstr>PowerPoint 演示文稿</vt:lpstr>
      <vt:lpstr>数据挖掘</vt:lpstr>
      <vt:lpstr>Outline</vt:lpstr>
      <vt:lpstr>开篇实例：NASA从太空中拍摄城市夜间亮度</vt:lpstr>
      <vt:lpstr>Satellite Reveals New Views of China</vt:lpstr>
      <vt:lpstr>Satellite Reveals New Views of China</vt:lpstr>
      <vt:lpstr>摩拜单车</vt:lpstr>
      <vt:lpstr>曾经的共享单车大战</vt:lpstr>
      <vt:lpstr>数据点亮城市</vt:lpstr>
      <vt:lpstr>摩拜算法大赛：让摩拜出行更智能！</vt:lpstr>
      <vt:lpstr>PowerPoint 演示文稿</vt:lpstr>
      <vt:lpstr>背景1：智能时代</vt:lpstr>
      <vt:lpstr>航天学的启示</vt:lpstr>
      <vt:lpstr>如何赋予增强智能？只能靠教育！</vt:lpstr>
      <vt:lpstr>背景2：科学范式与数据思维</vt:lpstr>
      <vt:lpstr>大数据</vt:lpstr>
      <vt:lpstr>课程简介</vt:lpstr>
      <vt:lpstr>为什么学习本课程？</vt:lpstr>
      <vt:lpstr>课程目标</vt:lpstr>
      <vt:lpstr>面向核心素养的《数据挖掘》架构</vt:lpstr>
      <vt:lpstr>课程模式</vt:lpstr>
      <vt:lpstr>主体思路</vt:lpstr>
      <vt:lpstr>教学模式</vt:lpstr>
      <vt:lpstr>PowerPoint 演示文稿</vt:lpstr>
      <vt:lpstr>课程成绩</vt:lpstr>
      <vt:lpstr>课程设计</vt:lpstr>
      <vt:lpstr>课程设计</vt:lpstr>
      <vt:lpstr>课程群</vt:lpstr>
      <vt:lpstr>PowerPoint 演示文稿</vt:lpstr>
      <vt:lpstr>PowerPoint 演示文稿</vt:lpstr>
      <vt:lpstr>第 1 章 绪论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大数据原理与实践</dc:title>
  <dc:creator>Administrator</dc:creator>
  <cp:lastModifiedBy>Microsoft Office User</cp:lastModifiedBy>
  <cp:revision>2560</cp:revision>
  <dcterms:created xsi:type="dcterms:W3CDTF">2016-09-07T06:19:49Z</dcterms:created>
  <dcterms:modified xsi:type="dcterms:W3CDTF">2024-09-18T09:54:38Z</dcterms:modified>
</cp:coreProperties>
</file>